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6" r:id="rId30"/>
    <p:sldId id="285"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27" r:id="rId58"/>
    <p:sldId id="328" r:id="rId59"/>
    <p:sldId id="329"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6" r:id="rId73"/>
    <p:sldId id="325"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7" d="100"/>
          <a:sy n="107" d="100"/>
        </p:scale>
        <p:origin x="144"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99307-D22A-47CC-9700-919C470FE456}" type="datetimeFigureOut">
              <a:rPr lang="zh-CN" altLang="en-US" smtClean="0"/>
              <a:t>2019/3/6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757D5-B127-4382-AC73-46046BCE0BE4}" type="slidenum">
              <a:rPr lang="zh-CN" altLang="en-US" smtClean="0"/>
              <a:t>‹#›</a:t>
            </a:fld>
            <a:endParaRPr lang="zh-CN" altLang="en-US"/>
          </a:p>
        </p:txBody>
      </p:sp>
    </p:spTree>
    <p:extLst>
      <p:ext uri="{BB962C8B-B14F-4D97-AF65-F5344CB8AC3E}">
        <p14:creationId xmlns:p14="http://schemas.microsoft.com/office/powerpoint/2010/main" val="1923048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37</a:t>
            </a:fld>
            <a:endParaRPr lang="zh-CN" altLang="en-US"/>
          </a:p>
        </p:txBody>
      </p:sp>
    </p:spTree>
    <p:extLst>
      <p:ext uri="{BB962C8B-B14F-4D97-AF65-F5344CB8AC3E}">
        <p14:creationId xmlns:p14="http://schemas.microsoft.com/office/powerpoint/2010/main" val="883211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46</a:t>
            </a:fld>
            <a:endParaRPr lang="zh-CN" altLang="en-US"/>
          </a:p>
        </p:txBody>
      </p:sp>
    </p:spTree>
    <p:extLst>
      <p:ext uri="{BB962C8B-B14F-4D97-AF65-F5344CB8AC3E}">
        <p14:creationId xmlns:p14="http://schemas.microsoft.com/office/powerpoint/2010/main" val="995182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47</a:t>
            </a:fld>
            <a:endParaRPr lang="zh-CN" altLang="en-US"/>
          </a:p>
        </p:txBody>
      </p:sp>
    </p:spTree>
    <p:extLst>
      <p:ext uri="{BB962C8B-B14F-4D97-AF65-F5344CB8AC3E}">
        <p14:creationId xmlns:p14="http://schemas.microsoft.com/office/powerpoint/2010/main" val="1027708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48</a:t>
            </a:fld>
            <a:endParaRPr lang="zh-CN" altLang="en-US"/>
          </a:p>
        </p:txBody>
      </p:sp>
    </p:spTree>
    <p:extLst>
      <p:ext uri="{BB962C8B-B14F-4D97-AF65-F5344CB8AC3E}">
        <p14:creationId xmlns:p14="http://schemas.microsoft.com/office/powerpoint/2010/main" val="3693931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49</a:t>
            </a:fld>
            <a:endParaRPr lang="zh-CN" altLang="en-US"/>
          </a:p>
        </p:txBody>
      </p:sp>
    </p:spTree>
    <p:extLst>
      <p:ext uri="{BB962C8B-B14F-4D97-AF65-F5344CB8AC3E}">
        <p14:creationId xmlns:p14="http://schemas.microsoft.com/office/powerpoint/2010/main" val="1234092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50</a:t>
            </a:fld>
            <a:endParaRPr lang="zh-CN" altLang="en-US"/>
          </a:p>
        </p:txBody>
      </p:sp>
    </p:spTree>
    <p:extLst>
      <p:ext uri="{BB962C8B-B14F-4D97-AF65-F5344CB8AC3E}">
        <p14:creationId xmlns:p14="http://schemas.microsoft.com/office/powerpoint/2010/main" val="3768131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51</a:t>
            </a:fld>
            <a:endParaRPr lang="zh-CN" altLang="en-US"/>
          </a:p>
        </p:txBody>
      </p:sp>
    </p:spTree>
    <p:extLst>
      <p:ext uri="{BB962C8B-B14F-4D97-AF65-F5344CB8AC3E}">
        <p14:creationId xmlns:p14="http://schemas.microsoft.com/office/powerpoint/2010/main" val="2199000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52</a:t>
            </a:fld>
            <a:endParaRPr lang="zh-CN" altLang="en-US"/>
          </a:p>
        </p:txBody>
      </p:sp>
    </p:spTree>
    <p:extLst>
      <p:ext uri="{BB962C8B-B14F-4D97-AF65-F5344CB8AC3E}">
        <p14:creationId xmlns:p14="http://schemas.microsoft.com/office/powerpoint/2010/main" val="3480682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53</a:t>
            </a:fld>
            <a:endParaRPr lang="zh-CN" altLang="en-US"/>
          </a:p>
        </p:txBody>
      </p:sp>
    </p:spTree>
    <p:extLst>
      <p:ext uri="{BB962C8B-B14F-4D97-AF65-F5344CB8AC3E}">
        <p14:creationId xmlns:p14="http://schemas.microsoft.com/office/powerpoint/2010/main" val="2643382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54</a:t>
            </a:fld>
            <a:endParaRPr lang="zh-CN" altLang="en-US"/>
          </a:p>
        </p:txBody>
      </p:sp>
    </p:spTree>
    <p:extLst>
      <p:ext uri="{BB962C8B-B14F-4D97-AF65-F5344CB8AC3E}">
        <p14:creationId xmlns:p14="http://schemas.microsoft.com/office/powerpoint/2010/main" val="805613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55</a:t>
            </a:fld>
            <a:endParaRPr lang="zh-CN" altLang="en-US"/>
          </a:p>
        </p:txBody>
      </p:sp>
    </p:spTree>
    <p:extLst>
      <p:ext uri="{BB962C8B-B14F-4D97-AF65-F5344CB8AC3E}">
        <p14:creationId xmlns:p14="http://schemas.microsoft.com/office/powerpoint/2010/main" val="206685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38</a:t>
            </a:fld>
            <a:endParaRPr lang="zh-CN" altLang="en-US"/>
          </a:p>
        </p:txBody>
      </p:sp>
    </p:spTree>
    <p:extLst>
      <p:ext uri="{BB962C8B-B14F-4D97-AF65-F5344CB8AC3E}">
        <p14:creationId xmlns:p14="http://schemas.microsoft.com/office/powerpoint/2010/main" val="916994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56</a:t>
            </a:fld>
            <a:endParaRPr lang="zh-CN" altLang="en-US"/>
          </a:p>
        </p:txBody>
      </p:sp>
    </p:spTree>
    <p:extLst>
      <p:ext uri="{BB962C8B-B14F-4D97-AF65-F5344CB8AC3E}">
        <p14:creationId xmlns:p14="http://schemas.microsoft.com/office/powerpoint/2010/main" val="2665357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57</a:t>
            </a:fld>
            <a:endParaRPr lang="zh-CN" altLang="en-US"/>
          </a:p>
        </p:txBody>
      </p:sp>
    </p:spTree>
    <p:extLst>
      <p:ext uri="{BB962C8B-B14F-4D97-AF65-F5344CB8AC3E}">
        <p14:creationId xmlns:p14="http://schemas.microsoft.com/office/powerpoint/2010/main" val="3155648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58</a:t>
            </a:fld>
            <a:endParaRPr lang="zh-CN" altLang="en-US"/>
          </a:p>
        </p:txBody>
      </p:sp>
    </p:spTree>
    <p:extLst>
      <p:ext uri="{BB962C8B-B14F-4D97-AF65-F5344CB8AC3E}">
        <p14:creationId xmlns:p14="http://schemas.microsoft.com/office/powerpoint/2010/main" val="1274925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59</a:t>
            </a:fld>
            <a:endParaRPr lang="zh-CN" altLang="en-US"/>
          </a:p>
        </p:txBody>
      </p:sp>
    </p:spTree>
    <p:extLst>
      <p:ext uri="{BB962C8B-B14F-4D97-AF65-F5344CB8AC3E}">
        <p14:creationId xmlns:p14="http://schemas.microsoft.com/office/powerpoint/2010/main" val="409182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60</a:t>
            </a:fld>
            <a:endParaRPr lang="zh-CN" altLang="en-US"/>
          </a:p>
        </p:txBody>
      </p:sp>
    </p:spTree>
    <p:extLst>
      <p:ext uri="{BB962C8B-B14F-4D97-AF65-F5344CB8AC3E}">
        <p14:creationId xmlns:p14="http://schemas.microsoft.com/office/powerpoint/2010/main" val="783348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61</a:t>
            </a:fld>
            <a:endParaRPr lang="zh-CN" altLang="en-US"/>
          </a:p>
        </p:txBody>
      </p:sp>
    </p:spTree>
    <p:extLst>
      <p:ext uri="{BB962C8B-B14F-4D97-AF65-F5344CB8AC3E}">
        <p14:creationId xmlns:p14="http://schemas.microsoft.com/office/powerpoint/2010/main" val="2695960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62</a:t>
            </a:fld>
            <a:endParaRPr lang="zh-CN" altLang="en-US"/>
          </a:p>
        </p:txBody>
      </p:sp>
    </p:spTree>
    <p:extLst>
      <p:ext uri="{BB962C8B-B14F-4D97-AF65-F5344CB8AC3E}">
        <p14:creationId xmlns:p14="http://schemas.microsoft.com/office/powerpoint/2010/main" val="2422888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63</a:t>
            </a:fld>
            <a:endParaRPr lang="zh-CN" altLang="en-US"/>
          </a:p>
        </p:txBody>
      </p:sp>
    </p:spTree>
    <p:extLst>
      <p:ext uri="{BB962C8B-B14F-4D97-AF65-F5344CB8AC3E}">
        <p14:creationId xmlns:p14="http://schemas.microsoft.com/office/powerpoint/2010/main" val="1979684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64</a:t>
            </a:fld>
            <a:endParaRPr lang="zh-CN" altLang="en-US"/>
          </a:p>
        </p:txBody>
      </p:sp>
    </p:spTree>
    <p:extLst>
      <p:ext uri="{BB962C8B-B14F-4D97-AF65-F5344CB8AC3E}">
        <p14:creationId xmlns:p14="http://schemas.microsoft.com/office/powerpoint/2010/main" val="1665925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65</a:t>
            </a:fld>
            <a:endParaRPr lang="zh-CN" altLang="en-US"/>
          </a:p>
        </p:txBody>
      </p:sp>
    </p:spTree>
    <p:extLst>
      <p:ext uri="{BB962C8B-B14F-4D97-AF65-F5344CB8AC3E}">
        <p14:creationId xmlns:p14="http://schemas.microsoft.com/office/powerpoint/2010/main" val="1993417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39</a:t>
            </a:fld>
            <a:endParaRPr lang="zh-CN" altLang="en-US"/>
          </a:p>
        </p:txBody>
      </p:sp>
    </p:spTree>
    <p:extLst>
      <p:ext uri="{BB962C8B-B14F-4D97-AF65-F5344CB8AC3E}">
        <p14:creationId xmlns:p14="http://schemas.microsoft.com/office/powerpoint/2010/main" val="1503331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66</a:t>
            </a:fld>
            <a:endParaRPr lang="zh-CN" altLang="en-US"/>
          </a:p>
        </p:txBody>
      </p:sp>
    </p:spTree>
    <p:extLst>
      <p:ext uri="{BB962C8B-B14F-4D97-AF65-F5344CB8AC3E}">
        <p14:creationId xmlns:p14="http://schemas.microsoft.com/office/powerpoint/2010/main" val="2498056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67</a:t>
            </a:fld>
            <a:endParaRPr lang="zh-CN" altLang="en-US"/>
          </a:p>
        </p:txBody>
      </p:sp>
    </p:spTree>
    <p:extLst>
      <p:ext uri="{BB962C8B-B14F-4D97-AF65-F5344CB8AC3E}">
        <p14:creationId xmlns:p14="http://schemas.microsoft.com/office/powerpoint/2010/main" val="3225387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68</a:t>
            </a:fld>
            <a:endParaRPr lang="zh-CN" altLang="en-US"/>
          </a:p>
        </p:txBody>
      </p:sp>
    </p:spTree>
    <p:extLst>
      <p:ext uri="{BB962C8B-B14F-4D97-AF65-F5344CB8AC3E}">
        <p14:creationId xmlns:p14="http://schemas.microsoft.com/office/powerpoint/2010/main" val="737619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69</a:t>
            </a:fld>
            <a:endParaRPr lang="zh-CN" altLang="en-US"/>
          </a:p>
        </p:txBody>
      </p:sp>
    </p:spTree>
    <p:extLst>
      <p:ext uri="{BB962C8B-B14F-4D97-AF65-F5344CB8AC3E}">
        <p14:creationId xmlns:p14="http://schemas.microsoft.com/office/powerpoint/2010/main" val="800715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70</a:t>
            </a:fld>
            <a:endParaRPr lang="zh-CN" altLang="en-US"/>
          </a:p>
        </p:txBody>
      </p:sp>
    </p:spTree>
    <p:extLst>
      <p:ext uri="{BB962C8B-B14F-4D97-AF65-F5344CB8AC3E}">
        <p14:creationId xmlns:p14="http://schemas.microsoft.com/office/powerpoint/2010/main" val="28263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71</a:t>
            </a:fld>
            <a:endParaRPr lang="zh-CN" altLang="en-US"/>
          </a:p>
        </p:txBody>
      </p:sp>
    </p:spTree>
    <p:extLst>
      <p:ext uri="{BB962C8B-B14F-4D97-AF65-F5344CB8AC3E}">
        <p14:creationId xmlns:p14="http://schemas.microsoft.com/office/powerpoint/2010/main" val="3158166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72</a:t>
            </a:fld>
            <a:endParaRPr lang="zh-CN" altLang="en-US"/>
          </a:p>
        </p:txBody>
      </p:sp>
    </p:spTree>
    <p:extLst>
      <p:ext uri="{BB962C8B-B14F-4D97-AF65-F5344CB8AC3E}">
        <p14:creationId xmlns:p14="http://schemas.microsoft.com/office/powerpoint/2010/main" val="1620983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73</a:t>
            </a:fld>
            <a:endParaRPr lang="zh-CN" altLang="en-US"/>
          </a:p>
        </p:txBody>
      </p:sp>
    </p:spTree>
    <p:extLst>
      <p:ext uri="{BB962C8B-B14F-4D97-AF65-F5344CB8AC3E}">
        <p14:creationId xmlns:p14="http://schemas.microsoft.com/office/powerpoint/2010/main" val="80542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40</a:t>
            </a:fld>
            <a:endParaRPr lang="zh-CN" altLang="en-US"/>
          </a:p>
        </p:txBody>
      </p:sp>
    </p:spTree>
    <p:extLst>
      <p:ext uri="{BB962C8B-B14F-4D97-AF65-F5344CB8AC3E}">
        <p14:creationId xmlns:p14="http://schemas.microsoft.com/office/powerpoint/2010/main" val="885444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41</a:t>
            </a:fld>
            <a:endParaRPr lang="zh-CN" altLang="en-US"/>
          </a:p>
        </p:txBody>
      </p:sp>
    </p:spTree>
    <p:extLst>
      <p:ext uri="{BB962C8B-B14F-4D97-AF65-F5344CB8AC3E}">
        <p14:creationId xmlns:p14="http://schemas.microsoft.com/office/powerpoint/2010/main" val="441670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42</a:t>
            </a:fld>
            <a:endParaRPr lang="zh-CN" altLang="en-US"/>
          </a:p>
        </p:txBody>
      </p:sp>
    </p:spTree>
    <p:extLst>
      <p:ext uri="{BB962C8B-B14F-4D97-AF65-F5344CB8AC3E}">
        <p14:creationId xmlns:p14="http://schemas.microsoft.com/office/powerpoint/2010/main" val="3686282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43</a:t>
            </a:fld>
            <a:endParaRPr lang="zh-CN" altLang="en-US"/>
          </a:p>
        </p:txBody>
      </p:sp>
    </p:spTree>
    <p:extLst>
      <p:ext uri="{BB962C8B-B14F-4D97-AF65-F5344CB8AC3E}">
        <p14:creationId xmlns:p14="http://schemas.microsoft.com/office/powerpoint/2010/main" val="527247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44</a:t>
            </a:fld>
            <a:endParaRPr lang="zh-CN" altLang="en-US"/>
          </a:p>
        </p:txBody>
      </p:sp>
    </p:spTree>
    <p:extLst>
      <p:ext uri="{BB962C8B-B14F-4D97-AF65-F5344CB8AC3E}">
        <p14:creationId xmlns:p14="http://schemas.microsoft.com/office/powerpoint/2010/main" val="57341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0757D5-B127-4382-AC73-46046BCE0BE4}" type="slidenum">
              <a:rPr lang="zh-CN" altLang="en-US" smtClean="0"/>
              <a:t>45</a:t>
            </a:fld>
            <a:endParaRPr lang="zh-CN" altLang="en-US"/>
          </a:p>
        </p:txBody>
      </p:sp>
    </p:spTree>
    <p:extLst>
      <p:ext uri="{BB962C8B-B14F-4D97-AF65-F5344CB8AC3E}">
        <p14:creationId xmlns:p14="http://schemas.microsoft.com/office/powerpoint/2010/main" val="3998954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FFA57F-A67B-4ECB-AAD6-427A2F39ABD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5683766-3C1B-4DE6-95A8-DE4F8A88A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BBB98CC-7082-4260-B0E0-68FF9FAE7F35}"/>
              </a:ext>
            </a:extLst>
          </p:cNvPr>
          <p:cNvSpPr>
            <a:spLocks noGrp="1"/>
          </p:cNvSpPr>
          <p:nvPr>
            <p:ph type="dt" sz="half" idx="10"/>
          </p:nvPr>
        </p:nvSpPr>
        <p:spPr/>
        <p:txBody>
          <a:bodyPr/>
          <a:lstStyle/>
          <a:p>
            <a:fld id="{533355FA-3FBE-4095-AE95-606440D50995}"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5E949DEC-29B3-49D8-984C-E0F620CA22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29F68D-C85D-43E3-B06D-D74713FF5AE8}"/>
              </a:ext>
            </a:extLst>
          </p:cNvPr>
          <p:cNvSpPr>
            <a:spLocks noGrp="1"/>
          </p:cNvSpPr>
          <p:nvPr>
            <p:ph type="sldNum" sz="quarter" idx="12"/>
          </p:nvPr>
        </p:nvSpPr>
        <p:spPr/>
        <p:txBody>
          <a:body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241916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35E44-7888-46B1-94DA-D2E34498188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B80355-B702-489B-B0C9-31DD18090C3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0E72D2E-700C-4D83-AF27-62F9AB7A72F8}"/>
              </a:ext>
            </a:extLst>
          </p:cNvPr>
          <p:cNvSpPr>
            <a:spLocks noGrp="1"/>
          </p:cNvSpPr>
          <p:nvPr>
            <p:ph type="dt" sz="half" idx="10"/>
          </p:nvPr>
        </p:nvSpPr>
        <p:spPr/>
        <p:txBody>
          <a:bodyPr/>
          <a:lstStyle/>
          <a:p>
            <a:fld id="{533355FA-3FBE-4095-AE95-606440D50995}"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C3E06CF0-D0FC-47F1-9CD0-145E271DED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07822F-2FE9-4755-886F-1952E80B1711}"/>
              </a:ext>
            </a:extLst>
          </p:cNvPr>
          <p:cNvSpPr>
            <a:spLocks noGrp="1"/>
          </p:cNvSpPr>
          <p:nvPr>
            <p:ph type="sldNum" sz="quarter" idx="12"/>
          </p:nvPr>
        </p:nvSpPr>
        <p:spPr/>
        <p:txBody>
          <a:body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3412114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5FEE30-A191-4BAC-8334-3DEF93D849E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D901F7-3509-4C53-9172-82A77175BC1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9D618B-AD4D-469B-9B9E-A518AF99C3B2}"/>
              </a:ext>
            </a:extLst>
          </p:cNvPr>
          <p:cNvSpPr>
            <a:spLocks noGrp="1"/>
          </p:cNvSpPr>
          <p:nvPr>
            <p:ph type="dt" sz="half" idx="10"/>
          </p:nvPr>
        </p:nvSpPr>
        <p:spPr/>
        <p:txBody>
          <a:bodyPr/>
          <a:lstStyle/>
          <a:p>
            <a:fld id="{533355FA-3FBE-4095-AE95-606440D50995}"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E0CD8768-D29C-48F4-875E-85C8235318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79ACDB-576E-41A0-8F13-86C7D83F564F}"/>
              </a:ext>
            </a:extLst>
          </p:cNvPr>
          <p:cNvSpPr>
            <a:spLocks noGrp="1"/>
          </p:cNvSpPr>
          <p:nvPr>
            <p:ph type="sldNum" sz="quarter" idx="12"/>
          </p:nvPr>
        </p:nvSpPr>
        <p:spPr/>
        <p:txBody>
          <a:body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478254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6028FC-4CFE-4FE1-B9E9-504BBD8F1FD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F15E64-2491-4FB6-98C0-008572B9412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5FB05C-DFD5-4F3E-8753-B9894C253859}"/>
              </a:ext>
            </a:extLst>
          </p:cNvPr>
          <p:cNvSpPr>
            <a:spLocks noGrp="1"/>
          </p:cNvSpPr>
          <p:nvPr>
            <p:ph type="dt" sz="half" idx="10"/>
          </p:nvPr>
        </p:nvSpPr>
        <p:spPr/>
        <p:txBody>
          <a:bodyPr/>
          <a:lstStyle/>
          <a:p>
            <a:fld id="{533355FA-3FBE-4095-AE95-606440D50995}"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19DFCFEE-A06A-4E2C-9E0B-53C2425678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4DC26F-DB24-4000-BB2A-6592DDC30D68}"/>
              </a:ext>
            </a:extLst>
          </p:cNvPr>
          <p:cNvSpPr>
            <a:spLocks noGrp="1"/>
          </p:cNvSpPr>
          <p:nvPr>
            <p:ph type="sldNum" sz="quarter" idx="12"/>
          </p:nvPr>
        </p:nvSpPr>
        <p:spPr/>
        <p:txBody>
          <a:body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2637921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6262E-034B-46BC-BB3E-BCA515F07B7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86DAA4-5A94-4835-8936-490625D51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B5B941B-CA6E-4CF8-A0A7-6243F055E556}"/>
              </a:ext>
            </a:extLst>
          </p:cNvPr>
          <p:cNvSpPr>
            <a:spLocks noGrp="1"/>
          </p:cNvSpPr>
          <p:nvPr>
            <p:ph type="dt" sz="half" idx="10"/>
          </p:nvPr>
        </p:nvSpPr>
        <p:spPr/>
        <p:txBody>
          <a:bodyPr/>
          <a:lstStyle/>
          <a:p>
            <a:fld id="{533355FA-3FBE-4095-AE95-606440D50995}"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4B1E216B-D538-4CE7-9CA2-91B6FD287A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474DD2-A766-447E-88E1-7C14A40D85A9}"/>
              </a:ext>
            </a:extLst>
          </p:cNvPr>
          <p:cNvSpPr>
            <a:spLocks noGrp="1"/>
          </p:cNvSpPr>
          <p:nvPr>
            <p:ph type="sldNum" sz="quarter" idx="12"/>
          </p:nvPr>
        </p:nvSpPr>
        <p:spPr/>
        <p:txBody>
          <a:body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725416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4D578-A936-4913-94B9-EC5D33C66A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AC8E06-C740-4155-BDDF-F8F9336B55A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5E30FEE-E5B6-430A-A309-8017CDECF90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9E137FE-DCA3-4DC5-A47E-889109CE58F5}"/>
              </a:ext>
            </a:extLst>
          </p:cNvPr>
          <p:cNvSpPr>
            <a:spLocks noGrp="1"/>
          </p:cNvSpPr>
          <p:nvPr>
            <p:ph type="dt" sz="half" idx="10"/>
          </p:nvPr>
        </p:nvSpPr>
        <p:spPr/>
        <p:txBody>
          <a:bodyPr/>
          <a:lstStyle/>
          <a:p>
            <a:fld id="{533355FA-3FBE-4095-AE95-606440D50995}" type="datetimeFigureOut">
              <a:rPr lang="zh-CN" altLang="en-US" smtClean="0"/>
              <a:t>2019/3/6</a:t>
            </a:fld>
            <a:endParaRPr lang="zh-CN" altLang="en-US"/>
          </a:p>
        </p:txBody>
      </p:sp>
      <p:sp>
        <p:nvSpPr>
          <p:cNvPr id="6" name="页脚占位符 5">
            <a:extLst>
              <a:ext uri="{FF2B5EF4-FFF2-40B4-BE49-F238E27FC236}">
                <a16:creationId xmlns:a16="http://schemas.microsoft.com/office/drawing/2014/main" id="{84995D63-E70D-413D-B7D5-D487514FA6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8FCC5C-A398-4B66-9C45-A2BD07CD1AA4}"/>
              </a:ext>
            </a:extLst>
          </p:cNvPr>
          <p:cNvSpPr>
            <a:spLocks noGrp="1"/>
          </p:cNvSpPr>
          <p:nvPr>
            <p:ph type="sldNum" sz="quarter" idx="12"/>
          </p:nvPr>
        </p:nvSpPr>
        <p:spPr/>
        <p:txBody>
          <a:body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3798279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BA616-0851-4918-B07B-1D326D5973E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C84CB03-3C96-44AA-ACB8-267985043F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E6C4106-7223-45DF-B3A7-AA6EFDD1C2E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D86C3E3-0AF6-4BF4-B8FC-9E413CB59B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C6D5DBD-A9C3-440C-9BC5-CF5501555E5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8FDB03D-6C6B-4CF0-AF5D-3258DB4AA1B2}"/>
              </a:ext>
            </a:extLst>
          </p:cNvPr>
          <p:cNvSpPr>
            <a:spLocks noGrp="1"/>
          </p:cNvSpPr>
          <p:nvPr>
            <p:ph type="dt" sz="half" idx="10"/>
          </p:nvPr>
        </p:nvSpPr>
        <p:spPr/>
        <p:txBody>
          <a:bodyPr/>
          <a:lstStyle/>
          <a:p>
            <a:fld id="{533355FA-3FBE-4095-AE95-606440D50995}" type="datetimeFigureOut">
              <a:rPr lang="zh-CN" altLang="en-US" smtClean="0"/>
              <a:t>2019/3/6</a:t>
            </a:fld>
            <a:endParaRPr lang="zh-CN" altLang="en-US"/>
          </a:p>
        </p:txBody>
      </p:sp>
      <p:sp>
        <p:nvSpPr>
          <p:cNvPr id="8" name="页脚占位符 7">
            <a:extLst>
              <a:ext uri="{FF2B5EF4-FFF2-40B4-BE49-F238E27FC236}">
                <a16:creationId xmlns:a16="http://schemas.microsoft.com/office/drawing/2014/main" id="{609DD719-DFC8-4972-8B2D-A8A4E2F2E94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86537C1-9B7E-4E99-87B6-8CA1EC1B8967}"/>
              </a:ext>
            </a:extLst>
          </p:cNvPr>
          <p:cNvSpPr>
            <a:spLocks noGrp="1"/>
          </p:cNvSpPr>
          <p:nvPr>
            <p:ph type="sldNum" sz="quarter" idx="12"/>
          </p:nvPr>
        </p:nvSpPr>
        <p:spPr/>
        <p:txBody>
          <a:body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137309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F7A25-AEC6-4AC5-A100-DCC209C6C2B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747AF98-24ED-4195-A4CC-D414A6F91816}"/>
              </a:ext>
            </a:extLst>
          </p:cNvPr>
          <p:cNvSpPr>
            <a:spLocks noGrp="1"/>
          </p:cNvSpPr>
          <p:nvPr>
            <p:ph type="dt" sz="half" idx="10"/>
          </p:nvPr>
        </p:nvSpPr>
        <p:spPr/>
        <p:txBody>
          <a:bodyPr/>
          <a:lstStyle/>
          <a:p>
            <a:fld id="{533355FA-3FBE-4095-AE95-606440D50995}" type="datetimeFigureOut">
              <a:rPr lang="zh-CN" altLang="en-US" smtClean="0"/>
              <a:t>2019/3/6</a:t>
            </a:fld>
            <a:endParaRPr lang="zh-CN" altLang="en-US"/>
          </a:p>
        </p:txBody>
      </p:sp>
      <p:sp>
        <p:nvSpPr>
          <p:cNvPr id="4" name="页脚占位符 3">
            <a:extLst>
              <a:ext uri="{FF2B5EF4-FFF2-40B4-BE49-F238E27FC236}">
                <a16:creationId xmlns:a16="http://schemas.microsoft.com/office/drawing/2014/main" id="{B5B2D5F1-2314-436B-A31C-7F46AB1D887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3115468-72F9-4E37-9F7B-2CFEB451C47A}"/>
              </a:ext>
            </a:extLst>
          </p:cNvPr>
          <p:cNvSpPr>
            <a:spLocks noGrp="1"/>
          </p:cNvSpPr>
          <p:nvPr>
            <p:ph type="sldNum" sz="quarter" idx="12"/>
          </p:nvPr>
        </p:nvSpPr>
        <p:spPr/>
        <p:txBody>
          <a:body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2212053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AF520AE-F4E7-454C-9E2E-3994342418F4}"/>
              </a:ext>
            </a:extLst>
          </p:cNvPr>
          <p:cNvSpPr>
            <a:spLocks noGrp="1"/>
          </p:cNvSpPr>
          <p:nvPr>
            <p:ph type="dt" sz="half" idx="10"/>
          </p:nvPr>
        </p:nvSpPr>
        <p:spPr/>
        <p:txBody>
          <a:bodyPr/>
          <a:lstStyle/>
          <a:p>
            <a:fld id="{533355FA-3FBE-4095-AE95-606440D50995}" type="datetimeFigureOut">
              <a:rPr lang="zh-CN" altLang="en-US" smtClean="0"/>
              <a:t>2019/3/6</a:t>
            </a:fld>
            <a:endParaRPr lang="zh-CN" altLang="en-US"/>
          </a:p>
        </p:txBody>
      </p:sp>
      <p:sp>
        <p:nvSpPr>
          <p:cNvPr id="3" name="页脚占位符 2">
            <a:extLst>
              <a:ext uri="{FF2B5EF4-FFF2-40B4-BE49-F238E27FC236}">
                <a16:creationId xmlns:a16="http://schemas.microsoft.com/office/drawing/2014/main" id="{FF9B64DA-333C-47EC-B46C-12DB40863F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FF18F8B-05E5-4A60-A0F0-209FFF85AAEB}"/>
              </a:ext>
            </a:extLst>
          </p:cNvPr>
          <p:cNvSpPr>
            <a:spLocks noGrp="1"/>
          </p:cNvSpPr>
          <p:nvPr>
            <p:ph type="sldNum" sz="quarter" idx="12"/>
          </p:nvPr>
        </p:nvSpPr>
        <p:spPr/>
        <p:txBody>
          <a:body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2205084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6C3F1F-F0C6-4BAD-BFE1-E8BD25CFC3E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9F6FE22-8CD7-40A1-B8EB-AED135993A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5C1A544-74FC-4596-97C9-C1F3F46A2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5D3FB18-CB1D-434B-B9C2-776AD0902F6A}"/>
              </a:ext>
            </a:extLst>
          </p:cNvPr>
          <p:cNvSpPr>
            <a:spLocks noGrp="1"/>
          </p:cNvSpPr>
          <p:nvPr>
            <p:ph type="dt" sz="half" idx="10"/>
          </p:nvPr>
        </p:nvSpPr>
        <p:spPr/>
        <p:txBody>
          <a:bodyPr/>
          <a:lstStyle/>
          <a:p>
            <a:fld id="{533355FA-3FBE-4095-AE95-606440D50995}" type="datetimeFigureOut">
              <a:rPr lang="zh-CN" altLang="en-US" smtClean="0"/>
              <a:t>2019/3/6</a:t>
            </a:fld>
            <a:endParaRPr lang="zh-CN" altLang="en-US"/>
          </a:p>
        </p:txBody>
      </p:sp>
      <p:sp>
        <p:nvSpPr>
          <p:cNvPr id="6" name="页脚占位符 5">
            <a:extLst>
              <a:ext uri="{FF2B5EF4-FFF2-40B4-BE49-F238E27FC236}">
                <a16:creationId xmlns:a16="http://schemas.microsoft.com/office/drawing/2014/main" id="{6EC0F4F4-64DD-4916-843B-5344926833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86E5C8-55BA-48D1-AE12-D6DEA1CC6A02}"/>
              </a:ext>
            </a:extLst>
          </p:cNvPr>
          <p:cNvSpPr>
            <a:spLocks noGrp="1"/>
          </p:cNvSpPr>
          <p:nvPr>
            <p:ph type="sldNum" sz="quarter" idx="12"/>
          </p:nvPr>
        </p:nvSpPr>
        <p:spPr/>
        <p:txBody>
          <a:body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3814525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E1968-A6EB-45C1-ADC8-0C85FBBCF7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3F1704D-83A3-4DCA-8E9C-7BC56F5038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63F5BBF-B166-481A-87D0-AD3A9C5A3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3B02158-A140-45A2-9016-1801A3736A14}"/>
              </a:ext>
            </a:extLst>
          </p:cNvPr>
          <p:cNvSpPr>
            <a:spLocks noGrp="1"/>
          </p:cNvSpPr>
          <p:nvPr>
            <p:ph type="dt" sz="half" idx="10"/>
          </p:nvPr>
        </p:nvSpPr>
        <p:spPr/>
        <p:txBody>
          <a:bodyPr/>
          <a:lstStyle/>
          <a:p>
            <a:fld id="{533355FA-3FBE-4095-AE95-606440D50995}" type="datetimeFigureOut">
              <a:rPr lang="zh-CN" altLang="en-US" smtClean="0"/>
              <a:t>2019/3/6</a:t>
            </a:fld>
            <a:endParaRPr lang="zh-CN" altLang="en-US"/>
          </a:p>
        </p:txBody>
      </p:sp>
      <p:sp>
        <p:nvSpPr>
          <p:cNvPr id="6" name="页脚占位符 5">
            <a:extLst>
              <a:ext uri="{FF2B5EF4-FFF2-40B4-BE49-F238E27FC236}">
                <a16:creationId xmlns:a16="http://schemas.microsoft.com/office/drawing/2014/main" id="{972F2E53-9EBB-47A7-BD1B-88F404C85E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E804E8-EF97-4F23-829F-AAF5AE2C3F6D}"/>
              </a:ext>
            </a:extLst>
          </p:cNvPr>
          <p:cNvSpPr>
            <a:spLocks noGrp="1"/>
          </p:cNvSpPr>
          <p:nvPr>
            <p:ph type="sldNum" sz="quarter" idx="12"/>
          </p:nvPr>
        </p:nvSpPr>
        <p:spPr/>
        <p:txBody>
          <a:body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2465620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31583FF-39BC-40E1-8E24-36E4D0F538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26F3636-2E05-42AA-A838-288316DEEC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E32EEE9-F491-4346-ADF7-CF7B34914E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355FA-3FBE-4095-AE95-606440D50995}" type="datetimeFigureOut">
              <a:rPr lang="zh-CN" altLang="en-US" smtClean="0"/>
              <a:t>2019/3/6</a:t>
            </a:fld>
            <a:endParaRPr lang="zh-CN" altLang="en-US"/>
          </a:p>
        </p:txBody>
      </p:sp>
      <p:sp>
        <p:nvSpPr>
          <p:cNvPr id="5" name="页脚占位符 4">
            <a:extLst>
              <a:ext uri="{FF2B5EF4-FFF2-40B4-BE49-F238E27FC236}">
                <a16:creationId xmlns:a16="http://schemas.microsoft.com/office/drawing/2014/main" id="{1265B3DC-9FA7-428A-A561-D5D61C0D79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B9F7589-1FD8-4AF5-AE8D-26F4022CD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A4071-4D32-404A-8ECF-216CAB1924E4}" type="slidenum">
              <a:rPr lang="zh-CN" altLang="en-US" smtClean="0"/>
              <a:t>‹#›</a:t>
            </a:fld>
            <a:endParaRPr lang="zh-CN" altLang="en-US"/>
          </a:p>
        </p:txBody>
      </p:sp>
    </p:spTree>
    <p:extLst>
      <p:ext uri="{BB962C8B-B14F-4D97-AF65-F5344CB8AC3E}">
        <p14:creationId xmlns:p14="http://schemas.microsoft.com/office/powerpoint/2010/main" val="3043145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hwalsuklee/awesome-deep-text-detection-recognitio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Excel_Worksheet.xlsx"/></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AC50C-7B7F-4BC7-B4C6-6428AA8DEE65}"/>
              </a:ext>
            </a:extLst>
          </p:cNvPr>
          <p:cNvSpPr>
            <a:spLocks noGrp="1"/>
          </p:cNvSpPr>
          <p:nvPr>
            <p:ph type="ctrTitle"/>
          </p:nvPr>
        </p:nvSpPr>
        <p:spPr>
          <a:xfrm>
            <a:off x="1524000" y="2507736"/>
            <a:ext cx="9144000" cy="1842528"/>
          </a:xfrm>
        </p:spPr>
        <p:txBody>
          <a:bodyPr/>
          <a:lstStyle/>
          <a:p>
            <a:r>
              <a:rPr lang="zh-CN" altLang="en-US" b="1" dirty="0"/>
              <a:t>基于深度学习的场景文本识别调研</a:t>
            </a:r>
            <a:endParaRPr lang="zh-CN" altLang="en-US" dirty="0"/>
          </a:p>
        </p:txBody>
      </p:sp>
    </p:spTree>
    <p:extLst>
      <p:ext uri="{BB962C8B-B14F-4D97-AF65-F5344CB8AC3E}">
        <p14:creationId xmlns:p14="http://schemas.microsoft.com/office/powerpoint/2010/main" val="3133498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场景文本检测面临的挑战：</a:t>
            </a:r>
            <a:endParaRPr lang="en-US" altLang="zh-CN" dirty="0"/>
          </a:p>
          <a:p>
            <a:pPr marL="0" indent="0">
              <a:buNone/>
            </a:pPr>
            <a:r>
              <a:rPr lang="zh-CN" altLang="en-US" b="1" dirty="0"/>
              <a:t>（</a:t>
            </a:r>
            <a:r>
              <a:rPr lang="en-US" altLang="zh-CN" b="1" dirty="0"/>
              <a:t>3</a:t>
            </a:r>
            <a:r>
              <a:rPr lang="zh-CN" altLang="en-US" b="1" dirty="0"/>
              <a:t>）模糊和退化：</a:t>
            </a:r>
            <a:r>
              <a:rPr lang="zh-CN" altLang="en-US" dirty="0"/>
              <a:t>灵活的工作条件和无焦点的相机会出现文本图像的散焦和模糊。图像</a:t>
            </a:r>
            <a:r>
              <a:rPr lang="en-US" altLang="zh-CN" dirty="0"/>
              <a:t>/</a:t>
            </a:r>
            <a:r>
              <a:rPr lang="zh-CN" altLang="en-US" dirty="0"/>
              <a:t>视频压缩和解压缩过程也会降低文本质量，特别是图形视频文本。散焦，模糊和退化的典型影响是它们减少了字符的清晰度并引入了触摸字符，这使得诸如分割等基本任务变得困难</a:t>
            </a:r>
            <a:r>
              <a:rPr lang="en-US" altLang="zh-CN" dirty="0"/>
              <a:t>.</a:t>
            </a:r>
          </a:p>
          <a:p>
            <a:pPr marL="0" indent="0">
              <a:buNone/>
            </a:pPr>
            <a:endParaRPr lang="en-US" altLang="zh-CN" dirty="0"/>
          </a:p>
          <a:p>
            <a:pPr marL="0" indent="0">
              <a:buNone/>
            </a:pPr>
            <a:r>
              <a:rPr lang="zh-CN" altLang="en-US" b="1" dirty="0"/>
              <a:t>（</a:t>
            </a:r>
            <a:r>
              <a:rPr lang="en-US" altLang="zh-CN" b="1" dirty="0"/>
              <a:t>4</a:t>
            </a:r>
            <a:r>
              <a:rPr lang="zh-CN" altLang="en-US" b="1" dirty="0"/>
              <a:t>）纵横比：</a:t>
            </a:r>
            <a:r>
              <a:rPr lang="zh-CN" altLang="en-US" dirty="0"/>
              <a:t>交通标志等文字可能很简短，而其他文字（如视频字幕）可能会更长。换句话说，文本具有不同的宽高比。在检测文本时，需要考虑关于位置，比例和长度的搜索过程，这引入了高计算复杂度。</a:t>
            </a:r>
          </a:p>
        </p:txBody>
      </p:sp>
    </p:spTree>
    <p:extLst>
      <p:ext uri="{BB962C8B-B14F-4D97-AF65-F5344CB8AC3E}">
        <p14:creationId xmlns:p14="http://schemas.microsoft.com/office/powerpoint/2010/main" val="1439802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场景文本检测面临的挑战：</a:t>
            </a:r>
            <a:endParaRPr lang="en-US" altLang="zh-CN" dirty="0"/>
          </a:p>
          <a:p>
            <a:pPr marL="0" indent="0">
              <a:buNone/>
            </a:pPr>
            <a:r>
              <a:rPr lang="zh-CN" altLang="en-US" b="1" dirty="0"/>
              <a:t>（</a:t>
            </a:r>
            <a:r>
              <a:rPr lang="en-US" altLang="zh-CN" b="1" dirty="0"/>
              <a:t>5</a:t>
            </a:r>
            <a:r>
              <a:rPr lang="zh-CN" altLang="en-US" b="1" dirty="0"/>
              <a:t>）多语言环境：</a:t>
            </a:r>
            <a:r>
              <a:rPr lang="zh-CN" altLang="en-US" dirty="0"/>
              <a:t>虽然大多数拉丁语言都有数十个字符，但是中文，日文和韩文（</a:t>
            </a:r>
            <a:r>
              <a:rPr lang="en-US" altLang="zh-CN" dirty="0"/>
              <a:t>CJK</a:t>
            </a:r>
            <a:r>
              <a:rPr lang="zh-CN" altLang="en-US" dirty="0"/>
              <a:t>）等语言有数千个字符类。在多语言环境中，</a:t>
            </a:r>
            <a:r>
              <a:rPr lang="en-US" altLang="zh-CN" dirty="0"/>
              <a:t>OCR</a:t>
            </a:r>
            <a:r>
              <a:rPr lang="zh-CN" altLang="en-US" dirty="0"/>
              <a:t>在扫描中文档仍然是一个研究问题，而复杂图像中的文本识别则更加困难。</a:t>
            </a:r>
          </a:p>
        </p:txBody>
      </p:sp>
    </p:spTree>
    <p:extLst>
      <p:ext uri="{BB962C8B-B14F-4D97-AF65-F5344CB8AC3E}">
        <p14:creationId xmlns:p14="http://schemas.microsoft.com/office/powerpoint/2010/main" val="39794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常用方法：</a:t>
            </a:r>
            <a:endParaRPr lang="en-US" altLang="zh-CN" dirty="0"/>
          </a:p>
          <a:p>
            <a:pPr marL="0" indent="0">
              <a:buNone/>
            </a:pPr>
            <a:r>
              <a:rPr lang="zh-CN" altLang="en-US" dirty="0"/>
              <a:t>（</a:t>
            </a:r>
            <a:r>
              <a:rPr lang="en-US" altLang="zh-CN" dirty="0"/>
              <a:t>1</a:t>
            </a:r>
            <a:r>
              <a:rPr lang="zh-CN" altLang="en-US" dirty="0"/>
              <a:t>）逐步计算</a:t>
            </a:r>
            <a:endParaRPr lang="en-US" altLang="zh-CN" dirty="0"/>
          </a:p>
          <a:p>
            <a:pPr marL="0" indent="0">
              <a:buNone/>
            </a:pPr>
            <a:r>
              <a:rPr lang="zh-CN" altLang="en-US" dirty="0"/>
              <a:t>（</a:t>
            </a:r>
            <a:r>
              <a:rPr lang="en-US" altLang="zh-CN" dirty="0"/>
              <a:t>2</a:t>
            </a:r>
            <a:r>
              <a:rPr lang="zh-CN" altLang="en-US" dirty="0"/>
              <a:t>）集成计算</a:t>
            </a:r>
            <a:endParaRPr lang="en-US" altLang="zh-CN" dirty="0"/>
          </a:p>
          <a:p>
            <a:pPr marL="0" indent="0">
              <a:buNone/>
            </a:pPr>
            <a:endParaRPr lang="zh-CN" altLang="en-US" dirty="0"/>
          </a:p>
        </p:txBody>
      </p:sp>
    </p:spTree>
    <p:extLst>
      <p:ext uri="{BB962C8B-B14F-4D97-AF65-F5344CB8AC3E}">
        <p14:creationId xmlns:p14="http://schemas.microsoft.com/office/powerpoint/2010/main" val="2803578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）逐步计算</a:t>
            </a:r>
            <a:endParaRPr lang="en-US" altLang="zh-CN" dirty="0"/>
          </a:p>
          <a:p>
            <a:pPr marL="0" indent="0">
              <a:buNone/>
            </a:pPr>
            <a:r>
              <a:rPr lang="zh-CN" altLang="en-US" dirty="0"/>
              <a:t>逐步方法具有分离的检测和识别模块，并使用前馈管道来检测，分割和识别文本区域。</a:t>
            </a:r>
          </a:p>
        </p:txBody>
      </p:sp>
      <p:pic>
        <p:nvPicPr>
          <p:cNvPr id="4" name="图片 3">
            <a:extLst>
              <a:ext uri="{FF2B5EF4-FFF2-40B4-BE49-F238E27FC236}">
                <a16:creationId xmlns:a16="http://schemas.microsoft.com/office/drawing/2014/main" id="{E3C3B474-AF8F-47F1-9DB3-35A61DC9FBAD}"/>
              </a:ext>
            </a:extLst>
          </p:cNvPr>
          <p:cNvPicPr>
            <a:picLocks noChangeAspect="1"/>
          </p:cNvPicPr>
          <p:nvPr/>
        </p:nvPicPr>
        <p:blipFill>
          <a:blip r:embed="rId2"/>
          <a:stretch>
            <a:fillRect/>
          </a:stretch>
        </p:blipFill>
        <p:spPr>
          <a:xfrm>
            <a:off x="1014412" y="3387725"/>
            <a:ext cx="10163175" cy="3105150"/>
          </a:xfrm>
          <a:prstGeom prst="rect">
            <a:avLst/>
          </a:prstGeom>
        </p:spPr>
      </p:pic>
    </p:spTree>
    <p:extLst>
      <p:ext uri="{BB962C8B-B14F-4D97-AF65-F5344CB8AC3E}">
        <p14:creationId xmlns:p14="http://schemas.microsoft.com/office/powerpoint/2010/main" val="303677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2</a:t>
            </a:r>
            <a:r>
              <a:rPr lang="zh-CN" altLang="en-US" dirty="0"/>
              <a:t>）集成计算</a:t>
            </a:r>
            <a:endParaRPr lang="en-US" altLang="zh-CN" dirty="0"/>
          </a:p>
          <a:p>
            <a:pPr marL="0" indent="0">
              <a:buNone/>
            </a:pPr>
            <a:r>
              <a:rPr lang="zh-CN" altLang="en-US" dirty="0"/>
              <a:t>集成方法的目标是识别检测和识别程序与字符分类共享信息或使用联合优化策略的单词</a:t>
            </a:r>
          </a:p>
        </p:txBody>
      </p:sp>
      <p:pic>
        <p:nvPicPr>
          <p:cNvPr id="5" name="图片 4">
            <a:extLst>
              <a:ext uri="{FF2B5EF4-FFF2-40B4-BE49-F238E27FC236}">
                <a16:creationId xmlns:a16="http://schemas.microsoft.com/office/drawing/2014/main" id="{3D89BAD0-58B4-4813-B8EF-EAADA1DFB9DD}"/>
              </a:ext>
            </a:extLst>
          </p:cNvPr>
          <p:cNvPicPr>
            <a:picLocks noChangeAspect="1"/>
          </p:cNvPicPr>
          <p:nvPr/>
        </p:nvPicPr>
        <p:blipFill>
          <a:blip r:embed="rId2"/>
          <a:stretch>
            <a:fillRect/>
          </a:stretch>
        </p:blipFill>
        <p:spPr>
          <a:xfrm>
            <a:off x="1128712" y="3404586"/>
            <a:ext cx="9934575" cy="2085975"/>
          </a:xfrm>
          <a:prstGeom prst="rect">
            <a:avLst/>
          </a:prstGeom>
        </p:spPr>
      </p:pic>
    </p:spTree>
    <p:extLst>
      <p:ext uri="{BB962C8B-B14F-4D97-AF65-F5344CB8AC3E}">
        <p14:creationId xmlns:p14="http://schemas.microsoft.com/office/powerpoint/2010/main" val="27803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en-US" altLang="zh-CN" dirty="0"/>
              <a:t>OCR</a:t>
            </a:r>
            <a:r>
              <a:rPr lang="zh-CN" altLang="en-US" dirty="0"/>
              <a:t>经典原理</a:t>
            </a:r>
            <a:r>
              <a:rPr lang="en-US" altLang="zh-CN" dirty="0"/>
              <a:t>:</a:t>
            </a:r>
          </a:p>
          <a:p>
            <a:r>
              <a:rPr lang="zh-CN" altLang="en-US" dirty="0"/>
              <a:t>预处理</a:t>
            </a:r>
            <a:endParaRPr lang="en-US" altLang="zh-CN" dirty="0"/>
          </a:p>
          <a:p>
            <a:r>
              <a:rPr lang="zh-CN" altLang="en-US" dirty="0"/>
              <a:t>特征提取和降维</a:t>
            </a:r>
            <a:endParaRPr lang="en-US" altLang="zh-CN" dirty="0"/>
          </a:p>
          <a:p>
            <a:r>
              <a:rPr lang="zh-CN" altLang="en-US" dirty="0"/>
              <a:t>分类器设计</a:t>
            </a:r>
            <a:endParaRPr lang="en-US" altLang="zh-CN" dirty="0"/>
          </a:p>
          <a:p>
            <a:r>
              <a:rPr lang="zh-CN" altLang="en-US" dirty="0"/>
              <a:t>训练和实际识别</a:t>
            </a:r>
            <a:endParaRPr lang="en-US" altLang="zh-CN" dirty="0"/>
          </a:p>
          <a:p>
            <a:r>
              <a:rPr lang="zh-CN" altLang="en-US" dirty="0"/>
              <a:t>后处理</a:t>
            </a:r>
          </a:p>
        </p:txBody>
      </p:sp>
    </p:spTree>
    <p:extLst>
      <p:ext uri="{BB962C8B-B14F-4D97-AF65-F5344CB8AC3E}">
        <p14:creationId xmlns:p14="http://schemas.microsoft.com/office/powerpoint/2010/main" val="2285654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en-US" altLang="zh-CN" dirty="0"/>
              <a:t>OCR</a:t>
            </a:r>
            <a:r>
              <a:rPr lang="zh-CN" altLang="en-US" dirty="0"/>
              <a:t>经典原理</a:t>
            </a:r>
            <a:r>
              <a:rPr lang="en-US" altLang="zh-CN" dirty="0"/>
              <a:t>:</a:t>
            </a:r>
          </a:p>
          <a:p>
            <a:pPr marL="0" indent="0">
              <a:buNone/>
            </a:pPr>
            <a:r>
              <a:rPr lang="zh-CN" altLang="en-US" b="1" dirty="0"/>
              <a:t>预处理：</a:t>
            </a:r>
            <a:r>
              <a:rPr lang="zh-CN" altLang="en-US" dirty="0"/>
              <a:t>对包含文字的图像进行处理以便后续进行特征提取、学习。这个过程的主要目的是减少图像中的无用信息，以便方便后面的处理。</a:t>
            </a:r>
            <a:endParaRPr lang="en-US" altLang="zh-CN" dirty="0"/>
          </a:p>
          <a:p>
            <a:pPr marL="0" indent="0">
              <a:buNone/>
            </a:pPr>
            <a:endParaRPr lang="en-US" altLang="zh-CN" dirty="0"/>
          </a:p>
          <a:p>
            <a:pPr marL="0" indent="0">
              <a:buNone/>
            </a:pPr>
            <a:r>
              <a:rPr lang="zh-CN" altLang="en-US" b="1" dirty="0"/>
              <a:t>特征提取和降维：</a:t>
            </a:r>
            <a:r>
              <a:rPr lang="zh-CN" altLang="en-US" dirty="0"/>
              <a:t>特征是用来识别文字的关键信息，每个不同的文字都能通过特征来和其他文字进行区分。</a:t>
            </a:r>
            <a:endParaRPr lang="en-US" altLang="zh-CN" dirty="0"/>
          </a:p>
          <a:p>
            <a:pPr marL="0" indent="0">
              <a:buNone/>
            </a:pPr>
            <a:endParaRPr lang="en-US" altLang="zh-CN" dirty="0"/>
          </a:p>
          <a:p>
            <a:pPr marL="0" indent="0">
              <a:buNone/>
            </a:pPr>
            <a:r>
              <a:rPr lang="zh-CN" altLang="en-US" b="1" dirty="0"/>
              <a:t>分类器设计、训练和实际识别：</a:t>
            </a:r>
            <a:r>
              <a:rPr lang="zh-CN" altLang="en-US" dirty="0"/>
              <a:t>分类器是用来进行识别的，就是对于第二步，对一个文字图像，提取出特征给，给分类器，分类器就对其进行分类，告诉你这个特征该识别成哪个文字。</a:t>
            </a:r>
            <a:endParaRPr lang="en-US" altLang="zh-CN" dirty="0"/>
          </a:p>
        </p:txBody>
      </p:sp>
    </p:spTree>
    <p:extLst>
      <p:ext uri="{BB962C8B-B14F-4D97-AF65-F5344CB8AC3E}">
        <p14:creationId xmlns:p14="http://schemas.microsoft.com/office/powerpoint/2010/main" val="1545965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en-US" altLang="zh-CN" dirty="0"/>
              <a:t>OCR</a:t>
            </a:r>
            <a:r>
              <a:rPr lang="zh-CN" altLang="en-US" dirty="0"/>
              <a:t>经典原理</a:t>
            </a:r>
            <a:r>
              <a:rPr lang="en-US" altLang="zh-CN" dirty="0"/>
              <a:t>:</a:t>
            </a:r>
          </a:p>
          <a:p>
            <a:pPr marL="0" indent="0">
              <a:buNone/>
            </a:pPr>
            <a:r>
              <a:rPr lang="zh-CN" altLang="en-US" b="1" dirty="0"/>
              <a:t>后处理：</a:t>
            </a:r>
            <a:r>
              <a:rPr lang="zh-CN" altLang="en-US" dirty="0"/>
              <a:t>后处理是用来对分类结果进行优化的，第一个，分类器的分类有时候不一定是完全正确的，比如对汉字的识别，由于汉字中形近字的存在，很容易将一个字识别成其形近字。</a:t>
            </a:r>
            <a:endParaRPr lang="en-US" altLang="zh-CN" dirty="0"/>
          </a:p>
        </p:txBody>
      </p:sp>
    </p:spTree>
    <p:extLst>
      <p:ext uri="{BB962C8B-B14F-4D97-AF65-F5344CB8AC3E}">
        <p14:creationId xmlns:p14="http://schemas.microsoft.com/office/powerpoint/2010/main" val="4018366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en-US" altLang="zh-CN" dirty="0"/>
              <a:t>OCR</a:t>
            </a:r>
            <a:r>
              <a:rPr lang="zh-CN" altLang="en-US" dirty="0"/>
              <a:t>的基本网络</a:t>
            </a:r>
            <a:r>
              <a:rPr lang="en-US" altLang="zh-CN" dirty="0"/>
              <a:t>:</a:t>
            </a:r>
          </a:p>
          <a:p>
            <a:pPr marL="0" indent="0">
              <a:buNone/>
            </a:pPr>
            <a:r>
              <a:rPr lang="zh-CN" altLang="en-US" dirty="0"/>
              <a:t>       图文识别任务中充当特征提取模块的基础网络，可以来源于通用场景的图像分类模型。同样也可以来源于特定场景的专用网络模型。例如，擅长提取图像细节特征的</a:t>
            </a:r>
            <a:r>
              <a:rPr lang="en-US" altLang="zh-CN" dirty="0"/>
              <a:t>FCN</a:t>
            </a:r>
            <a:r>
              <a:rPr lang="zh-CN" altLang="en-US" dirty="0"/>
              <a:t>网络，擅长做图形矫正的</a:t>
            </a:r>
            <a:r>
              <a:rPr lang="en-US" altLang="zh-CN" dirty="0"/>
              <a:t>STN</a:t>
            </a:r>
            <a:r>
              <a:rPr lang="zh-CN" altLang="en-US" dirty="0"/>
              <a:t>网络。</a:t>
            </a:r>
            <a:endParaRPr lang="en-US" altLang="zh-CN" dirty="0"/>
          </a:p>
        </p:txBody>
      </p:sp>
    </p:spTree>
    <p:extLst>
      <p:ext uri="{BB962C8B-B14F-4D97-AF65-F5344CB8AC3E}">
        <p14:creationId xmlns:p14="http://schemas.microsoft.com/office/powerpoint/2010/main" val="685362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en-US" altLang="zh-CN" dirty="0"/>
              <a:t>OCR</a:t>
            </a:r>
            <a:r>
              <a:rPr lang="zh-CN" altLang="en-US" dirty="0"/>
              <a:t>的基本网络</a:t>
            </a:r>
            <a:r>
              <a:rPr lang="en-US" altLang="zh-CN" dirty="0"/>
              <a:t>:</a:t>
            </a:r>
          </a:p>
          <a:p>
            <a:pPr marL="0" indent="0">
              <a:buNone/>
            </a:pPr>
            <a:r>
              <a:rPr lang="zh-CN" altLang="en-US" dirty="0"/>
              <a:t> （</a:t>
            </a:r>
            <a:r>
              <a:rPr lang="en-US" altLang="zh-CN" dirty="0"/>
              <a:t>1</a:t>
            </a:r>
            <a:r>
              <a:rPr lang="zh-CN" altLang="en-US" dirty="0"/>
              <a:t>）</a:t>
            </a:r>
            <a:r>
              <a:rPr lang="en-US" altLang="zh-CN" dirty="0"/>
              <a:t>FCN</a:t>
            </a:r>
            <a:r>
              <a:rPr lang="zh-CN" altLang="en-US" dirty="0"/>
              <a:t>网络</a:t>
            </a:r>
            <a:r>
              <a:rPr lang="en-US" altLang="zh-CN" dirty="0"/>
              <a:t>--</a:t>
            </a:r>
            <a:r>
              <a:rPr lang="en-US" altLang="zh-CN" dirty="0" err="1"/>
              <a:t>Fullyconvolutional</a:t>
            </a:r>
            <a:r>
              <a:rPr lang="en-US" altLang="zh-CN" dirty="0"/>
              <a:t> networks for semantic segmentation</a:t>
            </a:r>
            <a:endParaRPr lang="zh-CN" altLang="en-US" dirty="0"/>
          </a:p>
          <a:p>
            <a:pPr marL="0" indent="0">
              <a:buNone/>
            </a:pPr>
            <a:r>
              <a:rPr lang="en-US" altLang="zh-CN" dirty="0"/>
              <a:t>Evan </a:t>
            </a:r>
            <a:r>
              <a:rPr lang="en-US" altLang="zh-CN" dirty="0" err="1"/>
              <a:t>Shelhamer</a:t>
            </a:r>
            <a:r>
              <a:rPr lang="zh-CN" altLang="en-US" dirty="0"/>
              <a:t>在</a:t>
            </a:r>
            <a:r>
              <a:rPr lang="en-US" altLang="zh-CN" dirty="0"/>
              <a:t>2015</a:t>
            </a:r>
            <a:r>
              <a:rPr lang="zh-CN" altLang="en-US" dirty="0"/>
              <a:t>年的</a:t>
            </a:r>
            <a:r>
              <a:rPr lang="en-US" altLang="zh-CN" dirty="0"/>
              <a:t>CVPR</a:t>
            </a:r>
            <a:r>
              <a:rPr lang="zh-CN" altLang="en-US" dirty="0"/>
              <a:t>上提出了全卷积网络（</a:t>
            </a:r>
            <a:r>
              <a:rPr lang="en-US" altLang="zh-CN" dirty="0" err="1"/>
              <a:t>FCN,fully</a:t>
            </a:r>
            <a:r>
              <a:rPr lang="en-US" altLang="zh-CN" dirty="0"/>
              <a:t> convolutional network</a:t>
            </a:r>
            <a:r>
              <a:rPr lang="zh-CN" altLang="en-US" dirty="0"/>
              <a:t>，其是去除了全连接</a:t>
            </a:r>
            <a:r>
              <a:rPr lang="en-US" altLang="zh-CN" dirty="0"/>
              <a:t>(FC)</a:t>
            </a:r>
            <a:r>
              <a:rPr lang="zh-CN" altLang="en-US" dirty="0"/>
              <a:t>层的基础网络，最初是用于实现语义分割任务。</a:t>
            </a:r>
            <a:r>
              <a:rPr lang="en-US" altLang="zh-CN" dirty="0"/>
              <a:t>FC</a:t>
            </a:r>
            <a:r>
              <a:rPr lang="zh-CN" altLang="en-US" dirty="0"/>
              <a:t>的优势在于利用反卷积（</a:t>
            </a:r>
            <a:r>
              <a:rPr lang="en-US" altLang="zh-CN" dirty="0"/>
              <a:t>deconvolution</a:t>
            </a:r>
            <a:r>
              <a:rPr lang="zh-CN" altLang="en-US" dirty="0"/>
              <a:t>）、上池化（</a:t>
            </a:r>
            <a:r>
              <a:rPr lang="en-US" altLang="zh-CN" dirty="0" err="1"/>
              <a:t>unpooling</a:t>
            </a:r>
            <a:r>
              <a:rPr lang="zh-CN" altLang="en-US" dirty="0"/>
              <a:t>）等上采样（</a:t>
            </a:r>
            <a:r>
              <a:rPr lang="en-US" altLang="zh-CN" dirty="0" err="1"/>
              <a:t>upsampling</a:t>
            </a:r>
            <a:r>
              <a:rPr lang="zh-CN" altLang="en-US" dirty="0"/>
              <a:t>）操作，将特征矩阵恢复到接近原图尺寸，然后对每一个位置上的像素做类别预测，从而能识别出更清晰的物体边界。</a:t>
            </a:r>
          </a:p>
          <a:p>
            <a:pPr marL="0" indent="0">
              <a:buNone/>
            </a:pPr>
            <a:endParaRPr lang="en-US" altLang="zh-CN" dirty="0"/>
          </a:p>
        </p:txBody>
      </p:sp>
    </p:spTree>
    <p:extLst>
      <p:ext uri="{BB962C8B-B14F-4D97-AF65-F5344CB8AC3E}">
        <p14:creationId xmlns:p14="http://schemas.microsoft.com/office/powerpoint/2010/main" val="171266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6B87-7BB6-44E3-8D66-FFAC7BAEA477}"/>
              </a:ext>
            </a:extLst>
          </p:cNvPr>
          <p:cNvSpPr>
            <a:spLocks noGrp="1"/>
          </p:cNvSpPr>
          <p:nvPr>
            <p:ph type="title"/>
          </p:nvPr>
        </p:nvSpPr>
        <p:spPr/>
        <p:txBody>
          <a:bodyPr/>
          <a:lstStyle/>
          <a:p>
            <a:r>
              <a:rPr lang="zh-CN" altLang="en-US" dirty="0"/>
              <a:t>概述</a:t>
            </a:r>
          </a:p>
        </p:txBody>
      </p:sp>
      <p:sp>
        <p:nvSpPr>
          <p:cNvPr id="3" name="内容占位符 2">
            <a:extLst>
              <a:ext uri="{FF2B5EF4-FFF2-40B4-BE49-F238E27FC236}">
                <a16:creationId xmlns:a16="http://schemas.microsoft.com/office/drawing/2014/main" id="{185FAB62-000D-4630-9CF7-E6B2BAB21BE1}"/>
              </a:ext>
            </a:extLst>
          </p:cNvPr>
          <p:cNvSpPr>
            <a:spLocks noGrp="1"/>
          </p:cNvSpPr>
          <p:nvPr>
            <p:ph idx="1"/>
          </p:nvPr>
        </p:nvSpPr>
        <p:spPr/>
        <p:txBody>
          <a:bodyPr/>
          <a:lstStyle/>
          <a:p>
            <a:pPr marL="0" indent="0">
              <a:buNone/>
            </a:pPr>
            <a:r>
              <a:rPr lang="zh-CN" altLang="en-US" dirty="0"/>
              <a:t>       本</a:t>
            </a:r>
            <a:r>
              <a:rPr lang="en-US" altLang="zh-CN" dirty="0"/>
              <a:t>PPT</a:t>
            </a:r>
            <a:r>
              <a:rPr lang="zh-CN" altLang="en-US" dirty="0"/>
              <a:t>主要叙述了</a:t>
            </a:r>
            <a:r>
              <a:rPr lang="en-US" altLang="zh-CN" dirty="0"/>
              <a:t>OCR</a:t>
            </a:r>
            <a:r>
              <a:rPr lang="zh-CN" altLang="en-US" dirty="0"/>
              <a:t>起源至现状的基本情形，以综述形式介绍了场景文本识别的原理方法与识别的各大框架和网络模型。下面，我将从以下几个方面对</a:t>
            </a:r>
            <a:r>
              <a:rPr lang="en-US" altLang="zh-CN" dirty="0"/>
              <a:t>OCR</a:t>
            </a:r>
            <a:r>
              <a:rPr lang="zh-CN" altLang="en-US" dirty="0"/>
              <a:t>技术进行介绍：</a:t>
            </a:r>
            <a:endParaRPr lang="en-US" altLang="zh-CN" dirty="0"/>
          </a:p>
          <a:p>
            <a:r>
              <a:rPr lang="en-US" altLang="zh-CN" dirty="0"/>
              <a:t>OCR</a:t>
            </a:r>
            <a:r>
              <a:rPr lang="zh-CN" altLang="en-US" dirty="0"/>
              <a:t>的兴起背景与研究意义</a:t>
            </a:r>
          </a:p>
          <a:p>
            <a:r>
              <a:rPr lang="en-US" altLang="zh-CN" dirty="0"/>
              <a:t>OCR</a:t>
            </a:r>
            <a:r>
              <a:rPr lang="zh-CN" altLang="en-US" dirty="0"/>
              <a:t>常用的神经网络模型</a:t>
            </a:r>
          </a:p>
          <a:p>
            <a:r>
              <a:rPr lang="en-US" altLang="zh-CN" dirty="0"/>
              <a:t>OCR</a:t>
            </a:r>
            <a:r>
              <a:rPr lang="zh-CN" altLang="en-US" dirty="0"/>
              <a:t>研究的近几年检测与识别模型</a:t>
            </a:r>
          </a:p>
          <a:p>
            <a:r>
              <a:rPr lang="zh-CN" altLang="en-US" dirty="0"/>
              <a:t>数据集介绍</a:t>
            </a:r>
          </a:p>
          <a:p>
            <a:r>
              <a:rPr lang="zh-CN" altLang="en-US" dirty="0"/>
              <a:t>典型应用场景</a:t>
            </a:r>
          </a:p>
          <a:p>
            <a:r>
              <a:rPr lang="zh-CN" altLang="en-US" dirty="0"/>
              <a:t>业内产品报价</a:t>
            </a:r>
          </a:p>
        </p:txBody>
      </p:sp>
    </p:spTree>
    <p:extLst>
      <p:ext uri="{BB962C8B-B14F-4D97-AF65-F5344CB8AC3E}">
        <p14:creationId xmlns:p14="http://schemas.microsoft.com/office/powerpoint/2010/main" val="52019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en-US" altLang="zh-CN" dirty="0"/>
              <a:t>OCR</a:t>
            </a:r>
            <a:r>
              <a:rPr lang="zh-CN" altLang="en-US" dirty="0"/>
              <a:t>的基本网络</a:t>
            </a:r>
            <a:r>
              <a:rPr lang="en-US" altLang="zh-CN" dirty="0"/>
              <a:t>:</a:t>
            </a:r>
          </a:p>
          <a:p>
            <a:pPr marL="0" indent="0">
              <a:buNone/>
            </a:pPr>
            <a:r>
              <a:rPr lang="zh-CN" altLang="en-US" dirty="0"/>
              <a:t> （</a:t>
            </a:r>
            <a:r>
              <a:rPr lang="en-US" altLang="zh-CN" dirty="0"/>
              <a:t>1</a:t>
            </a:r>
            <a:r>
              <a:rPr lang="zh-CN" altLang="en-US" dirty="0"/>
              <a:t>）</a:t>
            </a:r>
            <a:r>
              <a:rPr lang="en-US" altLang="zh-CN" dirty="0"/>
              <a:t>FCN</a:t>
            </a:r>
            <a:r>
              <a:rPr lang="zh-CN" altLang="en-US" dirty="0"/>
              <a:t>网络</a:t>
            </a:r>
            <a:r>
              <a:rPr lang="en-US" altLang="zh-CN" dirty="0"/>
              <a:t>--</a:t>
            </a:r>
            <a:r>
              <a:rPr lang="en-US" altLang="zh-CN" dirty="0" err="1"/>
              <a:t>Fullyconvolutional</a:t>
            </a:r>
            <a:r>
              <a:rPr lang="en-US" altLang="zh-CN" dirty="0"/>
              <a:t> networks for semantic segmentation</a:t>
            </a:r>
            <a:endParaRPr lang="zh-CN" altLang="en-US" dirty="0"/>
          </a:p>
          <a:p>
            <a:pPr marL="0" indent="0">
              <a:buNone/>
            </a:pPr>
            <a:r>
              <a:rPr lang="zh-CN" altLang="en-US" dirty="0"/>
              <a:t>          网络结构</a:t>
            </a:r>
            <a:r>
              <a:rPr lang="en-US" altLang="zh-CN" dirty="0"/>
              <a:t>:</a:t>
            </a:r>
          </a:p>
        </p:txBody>
      </p:sp>
      <p:pic>
        <p:nvPicPr>
          <p:cNvPr id="4" name="图片 3">
            <a:extLst>
              <a:ext uri="{FF2B5EF4-FFF2-40B4-BE49-F238E27FC236}">
                <a16:creationId xmlns:a16="http://schemas.microsoft.com/office/drawing/2014/main" id="{2F2E78C6-53F4-4B87-AC83-C1B849AE8BE6}"/>
              </a:ext>
            </a:extLst>
          </p:cNvPr>
          <p:cNvPicPr>
            <a:picLocks noChangeAspect="1"/>
          </p:cNvPicPr>
          <p:nvPr/>
        </p:nvPicPr>
        <p:blipFill>
          <a:blip r:embed="rId2"/>
          <a:stretch>
            <a:fillRect/>
          </a:stretch>
        </p:blipFill>
        <p:spPr>
          <a:xfrm>
            <a:off x="352861" y="4061348"/>
            <a:ext cx="11486277" cy="2676802"/>
          </a:xfrm>
          <a:prstGeom prst="rect">
            <a:avLst/>
          </a:prstGeom>
        </p:spPr>
      </p:pic>
    </p:spTree>
    <p:extLst>
      <p:ext uri="{BB962C8B-B14F-4D97-AF65-F5344CB8AC3E}">
        <p14:creationId xmlns:p14="http://schemas.microsoft.com/office/powerpoint/2010/main" val="2682275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en-US" altLang="zh-CN" dirty="0"/>
              <a:t>OCR</a:t>
            </a:r>
            <a:r>
              <a:rPr lang="zh-CN" altLang="en-US" dirty="0"/>
              <a:t>的基本网络</a:t>
            </a:r>
            <a:r>
              <a:rPr lang="en-US" altLang="zh-CN" dirty="0"/>
              <a:t>:</a:t>
            </a:r>
          </a:p>
          <a:p>
            <a:pPr marL="0" indent="0">
              <a:buNone/>
            </a:pPr>
            <a:r>
              <a:rPr lang="zh-CN" altLang="en-US" dirty="0"/>
              <a:t> （</a:t>
            </a:r>
            <a:r>
              <a:rPr lang="en-US" altLang="zh-CN" dirty="0"/>
              <a:t>1</a:t>
            </a:r>
            <a:r>
              <a:rPr lang="zh-CN" altLang="en-US" dirty="0"/>
              <a:t>）</a:t>
            </a:r>
            <a:r>
              <a:rPr lang="en-US" altLang="zh-CN" dirty="0"/>
              <a:t>FCN</a:t>
            </a:r>
            <a:r>
              <a:rPr lang="zh-CN" altLang="en-US" dirty="0"/>
              <a:t>网络</a:t>
            </a:r>
            <a:r>
              <a:rPr lang="en-US" altLang="zh-CN" dirty="0"/>
              <a:t>--</a:t>
            </a:r>
            <a:r>
              <a:rPr lang="en-US" altLang="zh-CN" dirty="0" err="1"/>
              <a:t>Fullyconvolutional</a:t>
            </a:r>
            <a:r>
              <a:rPr lang="en-US" altLang="zh-CN" dirty="0"/>
              <a:t> networks for semantic segmentation</a:t>
            </a:r>
            <a:endParaRPr lang="zh-CN" altLang="en-US" dirty="0"/>
          </a:p>
          <a:p>
            <a:pPr marL="0" indent="0">
              <a:buNone/>
            </a:pPr>
            <a:r>
              <a:rPr lang="en-US" altLang="zh-CN" b="1" dirty="0"/>
              <a:t>	</a:t>
            </a:r>
            <a:r>
              <a:rPr lang="zh-CN" altLang="en-US" dirty="0"/>
              <a:t>在</a:t>
            </a:r>
            <a:r>
              <a:rPr lang="en-US" altLang="zh-CN" dirty="0"/>
              <a:t>PASCAL VOC</a:t>
            </a:r>
            <a:r>
              <a:rPr lang="zh-CN" altLang="en-US" dirty="0"/>
              <a:t>数据集上比较结果</a:t>
            </a:r>
            <a:r>
              <a:rPr lang="en-US" altLang="zh-CN" dirty="0"/>
              <a:t>:</a:t>
            </a:r>
          </a:p>
        </p:txBody>
      </p:sp>
      <p:pic>
        <p:nvPicPr>
          <p:cNvPr id="5" name="图片 4">
            <a:extLst>
              <a:ext uri="{FF2B5EF4-FFF2-40B4-BE49-F238E27FC236}">
                <a16:creationId xmlns:a16="http://schemas.microsoft.com/office/drawing/2014/main" id="{4ED47B3E-12A2-4961-A622-3891A5912BC8}"/>
              </a:ext>
            </a:extLst>
          </p:cNvPr>
          <p:cNvPicPr>
            <a:picLocks noChangeAspect="1"/>
          </p:cNvPicPr>
          <p:nvPr/>
        </p:nvPicPr>
        <p:blipFill>
          <a:blip r:embed="rId2"/>
          <a:stretch>
            <a:fillRect/>
          </a:stretch>
        </p:blipFill>
        <p:spPr>
          <a:xfrm>
            <a:off x="590550" y="3784106"/>
            <a:ext cx="11010900" cy="2905125"/>
          </a:xfrm>
          <a:prstGeom prst="rect">
            <a:avLst/>
          </a:prstGeom>
        </p:spPr>
      </p:pic>
    </p:spTree>
    <p:extLst>
      <p:ext uri="{BB962C8B-B14F-4D97-AF65-F5344CB8AC3E}">
        <p14:creationId xmlns:p14="http://schemas.microsoft.com/office/powerpoint/2010/main" val="929263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en-US" altLang="zh-CN" dirty="0"/>
              <a:t>OCR</a:t>
            </a:r>
            <a:r>
              <a:rPr lang="zh-CN" altLang="en-US" dirty="0"/>
              <a:t>的基本网络</a:t>
            </a:r>
            <a:r>
              <a:rPr lang="en-US" altLang="zh-CN" dirty="0"/>
              <a:t>:</a:t>
            </a:r>
          </a:p>
          <a:p>
            <a:pPr marL="0" indent="0">
              <a:buNone/>
            </a:pPr>
            <a:r>
              <a:rPr lang="zh-CN" altLang="en-US" dirty="0"/>
              <a:t> （</a:t>
            </a:r>
            <a:r>
              <a:rPr lang="en-US" altLang="zh-CN" dirty="0"/>
              <a:t>1</a:t>
            </a:r>
            <a:r>
              <a:rPr lang="zh-CN" altLang="en-US" dirty="0"/>
              <a:t>）</a:t>
            </a:r>
            <a:r>
              <a:rPr lang="en-US" altLang="zh-CN" dirty="0"/>
              <a:t>STN</a:t>
            </a:r>
            <a:r>
              <a:rPr lang="zh-CN" altLang="en-US" dirty="0"/>
              <a:t>网络</a:t>
            </a:r>
            <a:r>
              <a:rPr lang="en-US" altLang="zh-CN" dirty="0"/>
              <a:t>--“Spatial Transformer Networks,” Computer Vision and Pattern Recognition</a:t>
            </a:r>
            <a:endParaRPr lang="zh-CN" altLang="en-US" dirty="0"/>
          </a:p>
          <a:p>
            <a:pPr marL="0" indent="0">
              <a:buNone/>
            </a:pPr>
            <a:r>
              <a:rPr lang="en-US" altLang="zh-CN" dirty="0"/>
              <a:t>Max </a:t>
            </a:r>
            <a:r>
              <a:rPr lang="en-US" altLang="zh-CN" dirty="0" err="1"/>
              <a:t>Jaderberg</a:t>
            </a:r>
            <a:r>
              <a:rPr lang="zh-CN" altLang="en-US" dirty="0"/>
              <a:t>等人在</a:t>
            </a:r>
            <a:r>
              <a:rPr lang="en-US" altLang="zh-CN" dirty="0"/>
              <a:t>2016</a:t>
            </a:r>
            <a:r>
              <a:rPr lang="zh-CN" altLang="en-US" dirty="0"/>
              <a:t>年提出了空间变换网络（</a:t>
            </a:r>
            <a:r>
              <a:rPr lang="en-US" altLang="zh-CN" dirty="0"/>
              <a:t>STN</a:t>
            </a:r>
            <a:r>
              <a:rPr lang="zh-CN" altLang="en-US" dirty="0"/>
              <a:t>，</a:t>
            </a:r>
            <a:r>
              <a:rPr lang="en-US" altLang="zh-CN" dirty="0"/>
              <a:t>Spatial Transformer Networks</a:t>
            </a:r>
            <a:r>
              <a:rPr lang="zh-CN" altLang="en-US" dirty="0"/>
              <a:t>）的作用是对输入特征图进行空间位置矫正得到输出特征图，这个矫正过程是可以进行梯度传导的，从而能够支持端到端的模型训练。</a:t>
            </a:r>
            <a:endParaRPr lang="en-US" altLang="zh-CN" dirty="0"/>
          </a:p>
        </p:txBody>
      </p:sp>
    </p:spTree>
    <p:extLst>
      <p:ext uri="{BB962C8B-B14F-4D97-AF65-F5344CB8AC3E}">
        <p14:creationId xmlns:p14="http://schemas.microsoft.com/office/powerpoint/2010/main" val="3367681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en-US" altLang="zh-CN" dirty="0"/>
              <a:t>OCR</a:t>
            </a:r>
            <a:r>
              <a:rPr lang="zh-CN" altLang="en-US" dirty="0"/>
              <a:t>的基本网络</a:t>
            </a:r>
            <a:r>
              <a:rPr lang="en-US" altLang="zh-CN" dirty="0"/>
              <a:t>:</a:t>
            </a:r>
          </a:p>
          <a:p>
            <a:pPr marL="0" indent="0">
              <a:buNone/>
            </a:pPr>
            <a:r>
              <a:rPr lang="zh-CN" altLang="en-US" dirty="0"/>
              <a:t> （</a:t>
            </a:r>
            <a:r>
              <a:rPr lang="en-US" altLang="zh-CN" dirty="0"/>
              <a:t>1</a:t>
            </a:r>
            <a:r>
              <a:rPr lang="zh-CN" altLang="en-US" dirty="0"/>
              <a:t>）</a:t>
            </a:r>
            <a:r>
              <a:rPr lang="en-US" altLang="zh-CN" dirty="0"/>
              <a:t>STN</a:t>
            </a:r>
            <a:r>
              <a:rPr lang="zh-CN" altLang="en-US" dirty="0"/>
              <a:t>网络</a:t>
            </a:r>
            <a:r>
              <a:rPr lang="en-US" altLang="zh-CN" dirty="0"/>
              <a:t>--“Spatial Transformer Networks,” Computer Vision and Pattern Recognition</a:t>
            </a:r>
          </a:p>
          <a:p>
            <a:pPr marL="0" indent="0">
              <a:buNone/>
            </a:pPr>
            <a:r>
              <a:rPr lang="en-US" altLang="zh-CN" dirty="0"/>
              <a:t>	</a:t>
            </a:r>
            <a:r>
              <a:rPr lang="zh-CN" altLang="en-US" dirty="0"/>
              <a:t>网络结构：</a:t>
            </a:r>
          </a:p>
        </p:txBody>
      </p:sp>
      <p:pic>
        <p:nvPicPr>
          <p:cNvPr id="4" name="图片 3">
            <a:extLst>
              <a:ext uri="{FF2B5EF4-FFF2-40B4-BE49-F238E27FC236}">
                <a16:creationId xmlns:a16="http://schemas.microsoft.com/office/drawing/2014/main" id="{D815B7EF-0C28-4F5C-89C5-9CC55E522A6A}"/>
              </a:ext>
            </a:extLst>
          </p:cNvPr>
          <p:cNvPicPr>
            <a:picLocks noChangeAspect="1"/>
          </p:cNvPicPr>
          <p:nvPr/>
        </p:nvPicPr>
        <p:blipFill>
          <a:blip r:embed="rId2"/>
          <a:stretch>
            <a:fillRect/>
          </a:stretch>
        </p:blipFill>
        <p:spPr>
          <a:xfrm>
            <a:off x="3693110" y="3516915"/>
            <a:ext cx="8237368" cy="3214774"/>
          </a:xfrm>
          <a:prstGeom prst="rect">
            <a:avLst/>
          </a:prstGeom>
        </p:spPr>
      </p:pic>
    </p:spTree>
    <p:extLst>
      <p:ext uri="{BB962C8B-B14F-4D97-AF65-F5344CB8AC3E}">
        <p14:creationId xmlns:p14="http://schemas.microsoft.com/office/powerpoint/2010/main" val="2677792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en-US" altLang="zh-CN" dirty="0"/>
              <a:t>OCR</a:t>
            </a:r>
            <a:r>
              <a:rPr lang="zh-CN" altLang="en-US" dirty="0"/>
              <a:t>的基本网络</a:t>
            </a:r>
            <a:r>
              <a:rPr lang="en-US" altLang="zh-CN" dirty="0"/>
              <a:t>:</a:t>
            </a:r>
          </a:p>
          <a:p>
            <a:pPr marL="0" indent="0">
              <a:buNone/>
            </a:pPr>
            <a:r>
              <a:rPr lang="zh-CN" altLang="en-US" dirty="0"/>
              <a:t> （</a:t>
            </a:r>
            <a:r>
              <a:rPr lang="en-US" altLang="zh-CN" dirty="0"/>
              <a:t>1</a:t>
            </a:r>
            <a:r>
              <a:rPr lang="zh-CN" altLang="en-US" dirty="0"/>
              <a:t>）</a:t>
            </a:r>
            <a:r>
              <a:rPr lang="en-US" altLang="zh-CN" dirty="0"/>
              <a:t>STN</a:t>
            </a:r>
            <a:r>
              <a:rPr lang="zh-CN" altLang="en-US" dirty="0"/>
              <a:t>网络</a:t>
            </a:r>
            <a:r>
              <a:rPr lang="en-US" altLang="zh-CN" dirty="0"/>
              <a:t>--“Spatial Transformer Networks,” Computer Vision and Pattern Recognition</a:t>
            </a:r>
          </a:p>
          <a:p>
            <a:pPr marL="0" indent="0">
              <a:buNone/>
            </a:pPr>
            <a:r>
              <a:rPr lang="en-US" altLang="zh-CN" dirty="0"/>
              <a:t>	</a:t>
            </a:r>
            <a:r>
              <a:rPr lang="zh-CN" altLang="en-US" dirty="0"/>
              <a:t>在</a:t>
            </a:r>
            <a:r>
              <a:rPr lang="en-US" altLang="zh-CN" dirty="0"/>
              <a:t>CUB-200-2011</a:t>
            </a:r>
            <a:r>
              <a:rPr lang="zh-CN" altLang="en-US" dirty="0"/>
              <a:t>数据集比较结果及效果图：</a:t>
            </a:r>
          </a:p>
        </p:txBody>
      </p:sp>
      <p:pic>
        <p:nvPicPr>
          <p:cNvPr id="5" name="图片 4">
            <a:extLst>
              <a:ext uri="{FF2B5EF4-FFF2-40B4-BE49-F238E27FC236}">
                <a16:creationId xmlns:a16="http://schemas.microsoft.com/office/drawing/2014/main" id="{9112AC7C-1619-4D50-836F-DBD922569702}"/>
              </a:ext>
            </a:extLst>
          </p:cNvPr>
          <p:cNvPicPr>
            <a:picLocks noChangeAspect="1"/>
          </p:cNvPicPr>
          <p:nvPr/>
        </p:nvPicPr>
        <p:blipFill>
          <a:blip r:embed="rId2"/>
          <a:stretch>
            <a:fillRect/>
          </a:stretch>
        </p:blipFill>
        <p:spPr>
          <a:xfrm>
            <a:off x="461962" y="3665737"/>
            <a:ext cx="11268075" cy="3276600"/>
          </a:xfrm>
          <a:prstGeom prst="rect">
            <a:avLst/>
          </a:prstGeom>
        </p:spPr>
      </p:pic>
    </p:spTree>
    <p:extLst>
      <p:ext uri="{BB962C8B-B14F-4D97-AF65-F5344CB8AC3E}">
        <p14:creationId xmlns:p14="http://schemas.microsoft.com/office/powerpoint/2010/main" val="1647037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视觉领域常规物体检测方法</a:t>
            </a:r>
            <a:r>
              <a:rPr lang="en-US" altLang="zh-CN" dirty="0"/>
              <a:t>(SSD,YOLO, Faster-RCNN</a:t>
            </a:r>
            <a:r>
              <a:rPr lang="zh-CN" altLang="en-US" dirty="0"/>
              <a:t>等</a:t>
            </a:r>
            <a:r>
              <a:rPr lang="en-US" altLang="zh-CN" dirty="0"/>
              <a:t>)</a:t>
            </a:r>
            <a:r>
              <a:rPr lang="zh-CN" altLang="en-US" dirty="0"/>
              <a:t>直接套用于文字检测任务效果并不理想，有以下原因：</a:t>
            </a:r>
          </a:p>
          <a:p>
            <a:r>
              <a:rPr lang="zh-CN" altLang="en-US" sz="2000" dirty="0"/>
              <a:t> 相比于常规物体，文字行长度、长宽比例变化范围很大。</a:t>
            </a:r>
          </a:p>
          <a:p>
            <a:r>
              <a:rPr lang="zh-CN" altLang="en-US" sz="2000" dirty="0"/>
              <a:t>文本行是有方向性的。常规物体边框</a:t>
            </a:r>
            <a:r>
              <a:rPr lang="en-US" altLang="zh-CN" sz="2000" dirty="0"/>
              <a:t>Bounding Box</a:t>
            </a:r>
            <a:r>
              <a:rPr lang="zh-CN" altLang="en-US" sz="2000" dirty="0"/>
              <a:t>的四元组描述方式信息量不充足。</a:t>
            </a:r>
          </a:p>
          <a:p>
            <a:r>
              <a:rPr lang="zh-CN" altLang="en-US" sz="2000" dirty="0"/>
              <a:t>自然场景中某些物体局部图像与字母形状相似，如果不参考图像全局信息将有误报。</a:t>
            </a:r>
          </a:p>
          <a:p>
            <a:r>
              <a:rPr lang="zh-CN" altLang="en-US" sz="2000" dirty="0"/>
              <a:t>有些艺术字体使用了弯曲的文本行，而手写字体变化模式也很多。</a:t>
            </a:r>
          </a:p>
          <a:p>
            <a:r>
              <a:rPr lang="zh-CN" altLang="en-US" sz="2000" dirty="0"/>
              <a:t>由于丰富的背景图像干扰，手工设计特征在自然场景文本识别任务中不够鲁棒。</a:t>
            </a:r>
            <a:endParaRPr lang="en-US" altLang="zh-CN" sz="2000" dirty="0"/>
          </a:p>
          <a:p>
            <a:pPr marL="0" indent="0">
              <a:buNone/>
            </a:pPr>
            <a:r>
              <a:rPr lang="zh-CN" altLang="en-US" dirty="0"/>
              <a:t>针对上述问题根因，近年来出现了各种基于深度学习的技术解决方案。它们从特征提取、区域建议网络</a:t>
            </a:r>
            <a:r>
              <a:rPr lang="en-US" altLang="zh-CN" dirty="0"/>
              <a:t>(RPN)</a:t>
            </a:r>
            <a:r>
              <a:rPr lang="zh-CN" altLang="en-US" dirty="0"/>
              <a:t>、多目标协同训练、</a:t>
            </a:r>
            <a:r>
              <a:rPr lang="en-US" altLang="zh-CN" dirty="0"/>
              <a:t>Loss</a:t>
            </a:r>
            <a:r>
              <a:rPr lang="zh-CN" altLang="en-US" dirty="0"/>
              <a:t>改进、非极大值抑制（</a:t>
            </a:r>
            <a:r>
              <a:rPr lang="en-US" altLang="zh-CN" dirty="0"/>
              <a:t>NMS</a:t>
            </a:r>
            <a:r>
              <a:rPr lang="zh-CN" altLang="en-US" dirty="0"/>
              <a:t>）、半监督学习等角度对常规物体检测方法进行改造，极大提升了自然场景图像中文本检测的准确率。</a:t>
            </a:r>
          </a:p>
          <a:p>
            <a:pPr marL="0" indent="0">
              <a:buNone/>
            </a:pPr>
            <a:endParaRPr lang="zh-CN" altLang="en-US" sz="2000" dirty="0"/>
          </a:p>
          <a:p>
            <a:pPr marL="0" indent="0">
              <a:buNone/>
            </a:pPr>
            <a:endParaRPr lang="zh-CN" altLang="en-US" dirty="0"/>
          </a:p>
        </p:txBody>
      </p:sp>
    </p:spTree>
    <p:extLst>
      <p:ext uri="{BB962C8B-B14F-4D97-AF65-F5344CB8AC3E}">
        <p14:creationId xmlns:p14="http://schemas.microsoft.com/office/powerpoint/2010/main" val="2813011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下面分三个模块来介绍近几年的论文</a:t>
            </a:r>
            <a:r>
              <a:rPr lang="en-US" altLang="zh-CN" dirty="0"/>
              <a:t>:</a:t>
            </a:r>
          </a:p>
          <a:p>
            <a:pPr marL="0" indent="0">
              <a:buNone/>
            </a:pPr>
            <a:r>
              <a:rPr lang="en-US" altLang="zh-CN" dirty="0"/>
              <a:t>(1)</a:t>
            </a:r>
            <a:r>
              <a:rPr lang="zh-CN" altLang="en-US" dirty="0"/>
              <a:t>文本检测模型</a:t>
            </a:r>
            <a:endParaRPr lang="en-US" altLang="zh-CN" dirty="0"/>
          </a:p>
          <a:p>
            <a:pPr marL="0" indent="0">
              <a:buNone/>
            </a:pPr>
            <a:r>
              <a:rPr lang="en-US" altLang="zh-CN" dirty="0"/>
              <a:t>(2)</a:t>
            </a:r>
            <a:r>
              <a:rPr lang="zh-CN" altLang="en-US" dirty="0"/>
              <a:t>文本识别模型</a:t>
            </a:r>
          </a:p>
          <a:p>
            <a:pPr marL="0" indent="0">
              <a:buNone/>
            </a:pPr>
            <a:r>
              <a:rPr lang="en-US" altLang="zh-CN" dirty="0"/>
              <a:t>(3)</a:t>
            </a:r>
            <a:r>
              <a:rPr lang="zh-CN" altLang="en-US" dirty="0"/>
              <a:t>端到端模型</a:t>
            </a:r>
          </a:p>
          <a:p>
            <a:pPr marL="0" indent="0">
              <a:buNone/>
            </a:pPr>
            <a:endParaRPr lang="zh-CN" altLang="en-US" dirty="0"/>
          </a:p>
        </p:txBody>
      </p:sp>
    </p:spTree>
    <p:extLst>
      <p:ext uri="{BB962C8B-B14F-4D97-AF65-F5344CB8AC3E}">
        <p14:creationId xmlns:p14="http://schemas.microsoft.com/office/powerpoint/2010/main" val="4084330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1.CTPN</a:t>
            </a:r>
            <a:r>
              <a:rPr lang="zh-CN" altLang="en-US" dirty="0"/>
              <a:t>模型</a:t>
            </a:r>
            <a:endParaRPr lang="en-US" altLang="zh-CN" dirty="0"/>
          </a:p>
          <a:p>
            <a:pPr marL="0" indent="0">
              <a:buNone/>
            </a:pPr>
            <a:r>
              <a:rPr lang="en-US" altLang="zh-CN" dirty="0"/>
              <a:t>Tian</a:t>
            </a:r>
            <a:r>
              <a:rPr lang="zh-CN" altLang="en-US" dirty="0"/>
              <a:t>，</a:t>
            </a:r>
            <a:r>
              <a:rPr lang="en-US" altLang="zh-CN" dirty="0" err="1"/>
              <a:t>huang</a:t>
            </a:r>
            <a:r>
              <a:rPr lang="zh-CN" altLang="en-US" dirty="0"/>
              <a:t>等人在</a:t>
            </a:r>
            <a:r>
              <a:rPr lang="en-US" altLang="zh-CN" dirty="0"/>
              <a:t>2016</a:t>
            </a:r>
            <a:r>
              <a:rPr lang="zh-CN" altLang="en-US" dirty="0"/>
              <a:t>年提出</a:t>
            </a:r>
            <a:r>
              <a:rPr lang="en-US" altLang="zh-CN" dirty="0"/>
              <a:t>CTPN(</a:t>
            </a:r>
            <a:r>
              <a:rPr lang="en-US" altLang="zh-CN" dirty="0" err="1"/>
              <a:t>DetectingText</a:t>
            </a:r>
            <a:r>
              <a:rPr lang="en-US" altLang="zh-CN" dirty="0"/>
              <a:t> in Natural Image with Connectionist Text Proposal Network)</a:t>
            </a:r>
            <a:r>
              <a:rPr lang="zh-CN" altLang="en-US" dirty="0"/>
              <a:t>，这是目前流传最广、影响最大的开源文本检测模型，可以检测水平或微斜的文本行。</a:t>
            </a:r>
          </a:p>
        </p:txBody>
      </p:sp>
    </p:spTree>
    <p:extLst>
      <p:ext uri="{BB962C8B-B14F-4D97-AF65-F5344CB8AC3E}">
        <p14:creationId xmlns:p14="http://schemas.microsoft.com/office/powerpoint/2010/main" val="2773109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1.CTPN</a:t>
            </a:r>
            <a:r>
              <a:rPr lang="zh-CN" altLang="en-US" dirty="0"/>
              <a:t>模型</a:t>
            </a:r>
            <a:endParaRPr lang="en-US" altLang="zh-CN" dirty="0"/>
          </a:p>
          <a:p>
            <a:pPr marL="0" indent="0">
              <a:buNone/>
            </a:pPr>
            <a:r>
              <a:rPr lang="en-US" altLang="zh-CN" dirty="0"/>
              <a:t>     </a:t>
            </a:r>
            <a:r>
              <a:rPr lang="zh-CN" altLang="en-US" dirty="0"/>
              <a:t>网络结构：</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4F06BB5E-3AAB-4E65-9B41-EBF643874D23}"/>
              </a:ext>
            </a:extLst>
          </p:cNvPr>
          <p:cNvPicPr>
            <a:picLocks noChangeAspect="1"/>
          </p:cNvPicPr>
          <p:nvPr/>
        </p:nvPicPr>
        <p:blipFill>
          <a:blip r:embed="rId2"/>
          <a:stretch>
            <a:fillRect/>
          </a:stretch>
        </p:blipFill>
        <p:spPr>
          <a:xfrm>
            <a:off x="838200" y="3673475"/>
            <a:ext cx="11144250" cy="2819400"/>
          </a:xfrm>
          <a:prstGeom prst="rect">
            <a:avLst/>
          </a:prstGeom>
        </p:spPr>
      </p:pic>
    </p:spTree>
    <p:extLst>
      <p:ext uri="{BB962C8B-B14F-4D97-AF65-F5344CB8AC3E}">
        <p14:creationId xmlns:p14="http://schemas.microsoft.com/office/powerpoint/2010/main" val="221398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1.CTPN</a:t>
            </a:r>
            <a:r>
              <a:rPr lang="zh-CN" altLang="en-US" dirty="0"/>
              <a:t>模型</a:t>
            </a:r>
            <a:endParaRPr lang="en-US" altLang="zh-CN" dirty="0"/>
          </a:p>
          <a:p>
            <a:pPr marL="0" indent="0">
              <a:buNone/>
            </a:pPr>
            <a:r>
              <a:rPr lang="en-US" altLang="zh-CN" dirty="0"/>
              <a:t>     ICDAR 2011</a:t>
            </a:r>
            <a:r>
              <a:rPr lang="zh-CN" altLang="en-US" dirty="0"/>
              <a:t>，</a:t>
            </a:r>
            <a:r>
              <a:rPr lang="en-US" altLang="zh-CN" dirty="0"/>
              <a:t>2013</a:t>
            </a:r>
            <a:r>
              <a:rPr lang="zh-CN" altLang="en-US" dirty="0"/>
              <a:t>和</a:t>
            </a:r>
            <a:r>
              <a:rPr lang="en-US" altLang="zh-CN" dirty="0"/>
              <a:t>2015</a:t>
            </a:r>
            <a:r>
              <a:rPr lang="zh-CN" altLang="en-US" dirty="0"/>
              <a:t>上的最新结果：</a:t>
            </a: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E0F4FDEA-96A5-4959-880F-699D07EDECF8}"/>
              </a:ext>
            </a:extLst>
          </p:cNvPr>
          <p:cNvPicPr>
            <a:picLocks noChangeAspect="1"/>
          </p:cNvPicPr>
          <p:nvPr/>
        </p:nvPicPr>
        <p:blipFill>
          <a:blip r:embed="rId2"/>
          <a:stretch>
            <a:fillRect/>
          </a:stretch>
        </p:blipFill>
        <p:spPr>
          <a:xfrm>
            <a:off x="1580133" y="3624779"/>
            <a:ext cx="9605731" cy="3157708"/>
          </a:xfrm>
          <a:prstGeom prst="rect">
            <a:avLst/>
          </a:prstGeom>
        </p:spPr>
      </p:pic>
    </p:spTree>
    <p:extLst>
      <p:ext uri="{BB962C8B-B14F-4D97-AF65-F5344CB8AC3E}">
        <p14:creationId xmlns:p14="http://schemas.microsoft.com/office/powerpoint/2010/main" val="2162912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normAutofit/>
          </a:bodyPr>
          <a:lstStyle/>
          <a:p>
            <a:r>
              <a:rPr lang="en-US" altLang="zh-CN" b="1" dirty="0"/>
              <a:t>1.</a:t>
            </a:r>
            <a:r>
              <a:rPr lang="zh-CN" altLang="en-US" b="1" dirty="0"/>
              <a:t> </a:t>
            </a:r>
            <a:r>
              <a:rPr lang="en-US" altLang="zh-CN" b="1" dirty="0"/>
              <a:t>OCR</a:t>
            </a:r>
            <a:r>
              <a:rPr lang="zh-CN" altLang="en-US" b="1" dirty="0"/>
              <a:t>的兴起背景与研究意义</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p:txBody>
          <a:bodyPr/>
          <a:lstStyle/>
          <a:p>
            <a:pPr marL="0" indent="0">
              <a:buNone/>
            </a:pPr>
            <a:r>
              <a:rPr lang="zh-CN" altLang="en-US" dirty="0"/>
              <a:t>（</a:t>
            </a:r>
            <a:r>
              <a:rPr lang="en-US" altLang="zh-CN" dirty="0"/>
              <a:t>1</a:t>
            </a:r>
            <a:r>
              <a:rPr lang="zh-CN" altLang="en-US" dirty="0"/>
              <a:t>）</a:t>
            </a:r>
            <a:r>
              <a:rPr lang="en-US" altLang="zh-CN" dirty="0"/>
              <a:t>OCR</a:t>
            </a:r>
            <a:r>
              <a:rPr lang="zh-CN" altLang="en-US" dirty="0"/>
              <a:t>的概念诞生于</a:t>
            </a:r>
            <a:r>
              <a:rPr lang="en-US" altLang="zh-CN" dirty="0"/>
              <a:t>1929</a:t>
            </a:r>
            <a:r>
              <a:rPr lang="zh-CN" altLang="en-US" dirty="0"/>
              <a:t>年，由德国的科学家</a:t>
            </a:r>
            <a:r>
              <a:rPr lang="en-US" altLang="zh-CN" dirty="0" err="1"/>
              <a:t>Tausheck</a:t>
            </a:r>
            <a:r>
              <a:rPr lang="zh-CN" altLang="en-US" dirty="0"/>
              <a:t>提出。</a:t>
            </a:r>
            <a:endParaRPr lang="en-US" altLang="zh-CN" dirty="0"/>
          </a:p>
          <a:p>
            <a:pPr marL="0" indent="0">
              <a:buNone/>
            </a:pPr>
            <a:r>
              <a:rPr lang="zh-CN" altLang="en-US" dirty="0"/>
              <a:t>（</a:t>
            </a:r>
            <a:r>
              <a:rPr lang="en-US" altLang="zh-CN" dirty="0"/>
              <a:t>2</a:t>
            </a:r>
            <a:r>
              <a:rPr lang="zh-CN" altLang="en-US" dirty="0"/>
              <a:t>）</a:t>
            </a:r>
            <a:r>
              <a:rPr lang="en-US" altLang="zh-CN" dirty="0"/>
              <a:t>OCR</a:t>
            </a:r>
            <a:r>
              <a:rPr lang="zh-CN" altLang="en-US" dirty="0"/>
              <a:t>的应用场景：有图像识别，身份证识别，包括银行保险的票据等方面都有应用。</a:t>
            </a:r>
            <a:endParaRPr lang="en-US" altLang="zh-CN" dirty="0"/>
          </a:p>
          <a:p>
            <a:pPr marL="0" indent="0">
              <a:buNone/>
            </a:pPr>
            <a:r>
              <a:rPr lang="zh-CN" altLang="en-US" dirty="0"/>
              <a:t>（</a:t>
            </a:r>
            <a:r>
              <a:rPr lang="en-US" altLang="zh-CN" dirty="0"/>
              <a:t>3</a:t>
            </a:r>
            <a:r>
              <a:rPr lang="zh-CN" altLang="en-US" dirty="0"/>
              <a:t>）技术层面：早先的传统文字识别手法基本都采用基于模板匹配的方式，自从第三次人工智能浪潮兴起，在算法以及算力都有大幅度突破的情况下，深度学习抛弃了传统人工设计特征的方式，利用海量标定样本数据以及大规模 </a:t>
            </a:r>
            <a:r>
              <a:rPr lang="en-US" altLang="zh-CN" dirty="0"/>
              <a:t>GPU</a:t>
            </a:r>
            <a:r>
              <a:rPr lang="zh-CN" altLang="en-US" dirty="0"/>
              <a:t>集群的优势让机器自动学习特征和模型参数。</a:t>
            </a:r>
            <a:endParaRPr lang="en-US" altLang="zh-CN" dirty="0"/>
          </a:p>
          <a:p>
            <a:pPr marL="0" indent="0">
              <a:buNone/>
            </a:pPr>
            <a:endParaRPr lang="en-US" altLang="zh-CN" dirty="0"/>
          </a:p>
        </p:txBody>
      </p:sp>
    </p:spTree>
    <p:extLst>
      <p:ext uri="{BB962C8B-B14F-4D97-AF65-F5344CB8AC3E}">
        <p14:creationId xmlns:p14="http://schemas.microsoft.com/office/powerpoint/2010/main" val="2011461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2.FTSN</a:t>
            </a:r>
            <a:r>
              <a:rPr lang="zh-CN" altLang="en-US" dirty="0"/>
              <a:t>模型</a:t>
            </a:r>
          </a:p>
          <a:p>
            <a:pPr marL="0" indent="0">
              <a:buNone/>
            </a:pPr>
            <a:r>
              <a:rPr lang="en-US" altLang="zh-CN" dirty="0"/>
              <a:t>Dai ,Huang </a:t>
            </a:r>
            <a:r>
              <a:rPr lang="zh-CN" altLang="en-US" dirty="0"/>
              <a:t>等人在</a:t>
            </a:r>
            <a:r>
              <a:rPr lang="en-US" altLang="zh-CN" dirty="0"/>
              <a:t>2018</a:t>
            </a:r>
            <a:r>
              <a:rPr lang="zh-CN" altLang="en-US" dirty="0"/>
              <a:t>年提出了</a:t>
            </a:r>
            <a:r>
              <a:rPr lang="en-US" altLang="zh-CN" dirty="0"/>
              <a:t>FTSN</a:t>
            </a:r>
            <a:r>
              <a:rPr lang="zh-CN" altLang="en-US" dirty="0"/>
              <a:t>（</a:t>
            </a:r>
            <a:r>
              <a:rPr lang="en-US" altLang="zh-CN" dirty="0"/>
              <a:t>Fused Text Segmentation Networks</a:t>
            </a:r>
            <a:r>
              <a:rPr lang="zh-CN" altLang="en-US" dirty="0"/>
              <a:t>）模型，使用分割网络支持倾斜文本检测。</a:t>
            </a:r>
          </a:p>
        </p:txBody>
      </p:sp>
    </p:spTree>
    <p:extLst>
      <p:ext uri="{BB962C8B-B14F-4D97-AF65-F5344CB8AC3E}">
        <p14:creationId xmlns:p14="http://schemas.microsoft.com/office/powerpoint/2010/main" val="4144995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2.FTSN</a:t>
            </a:r>
            <a:r>
              <a:rPr lang="zh-CN" altLang="en-US" dirty="0"/>
              <a:t>模型</a:t>
            </a:r>
            <a:endParaRPr lang="en-US" altLang="zh-CN" dirty="0"/>
          </a:p>
          <a:p>
            <a:pPr marL="0" indent="0">
              <a:buNone/>
            </a:pPr>
            <a:r>
              <a:rPr lang="zh-CN" altLang="en-US" dirty="0"/>
              <a:t>     网络结构</a:t>
            </a:r>
            <a:r>
              <a:rPr lang="en-US" altLang="zh-CN" dirty="0"/>
              <a:t>:</a:t>
            </a:r>
            <a:endParaRPr lang="zh-CN" altLang="en-US" dirty="0"/>
          </a:p>
        </p:txBody>
      </p:sp>
      <p:pic>
        <p:nvPicPr>
          <p:cNvPr id="4" name="图片 3">
            <a:extLst>
              <a:ext uri="{FF2B5EF4-FFF2-40B4-BE49-F238E27FC236}">
                <a16:creationId xmlns:a16="http://schemas.microsoft.com/office/drawing/2014/main" id="{72FA39D1-E180-4EB7-9A1A-3FAEA14EE004}"/>
              </a:ext>
            </a:extLst>
          </p:cNvPr>
          <p:cNvPicPr>
            <a:picLocks noChangeAspect="1"/>
          </p:cNvPicPr>
          <p:nvPr/>
        </p:nvPicPr>
        <p:blipFill>
          <a:blip r:embed="rId2"/>
          <a:stretch>
            <a:fillRect/>
          </a:stretch>
        </p:blipFill>
        <p:spPr>
          <a:xfrm>
            <a:off x="3364635" y="2646005"/>
            <a:ext cx="7989165" cy="4100634"/>
          </a:xfrm>
          <a:prstGeom prst="rect">
            <a:avLst/>
          </a:prstGeom>
        </p:spPr>
      </p:pic>
    </p:spTree>
    <p:extLst>
      <p:ext uri="{BB962C8B-B14F-4D97-AF65-F5344CB8AC3E}">
        <p14:creationId xmlns:p14="http://schemas.microsoft.com/office/powerpoint/2010/main" val="3535469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2.FTSN</a:t>
            </a:r>
            <a:r>
              <a:rPr lang="zh-CN" altLang="en-US" dirty="0"/>
              <a:t>模型</a:t>
            </a:r>
            <a:endParaRPr lang="en-US" altLang="zh-CN" dirty="0"/>
          </a:p>
          <a:p>
            <a:pPr marL="0" indent="0">
              <a:buNone/>
            </a:pPr>
            <a:r>
              <a:rPr lang="zh-CN" altLang="en-US" dirty="0"/>
              <a:t>  </a:t>
            </a:r>
            <a:r>
              <a:rPr lang="en-US" altLang="zh-CN" b="1" dirty="0"/>
              <a:t>   </a:t>
            </a:r>
            <a:r>
              <a:rPr lang="en-US" altLang="zh-CN" dirty="0"/>
              <a:t>FTSN</a:t>
            </a:r>
            <a:r>
              <a:rPr lang="zh-CN" altLang="en-US" dirty="0"/>
              <a:t>在</a:t>
            </a:r>
            <a:r>
              <a:rPr lang="en-US" altLang="zh-CN" dirty="0"/>
              <a:t>ICDAR2015</a:t>
            </a:r>
            <a:r>
              <a:rPr lang="zh-CN" altLang="en-US" dirty="0"/>
              <a:t>数据集上的性能</a:t>
            </a:r>
            <a:r>
              <a:rPr lang="en-US" altLang="zh-CN" dirty="0"/>
              <a:t>:</a:t>
            </a:r>
            <a:endParaRPr lang="zh-CN" altLang="en-US" dirty="0"/>
          </a:p>
        </p:txBody>
      </p:sp>
      <p:pic>
        <p:nvPicPr>
          <p:cNvPr id="5" name="图片 4">
            <a:extLst>
              <a:ext uri="{FF2B5EF4-FFF2-40B4-BE49-F238E27FC236}">
                <a16:creationId xmlns:a16="http://schemas.microsoft.com/office/drawing/2014/main" id="{EA451148-BFC1-4C0E-B5B2-E5B7DB020028}"/>
              </a:ext>
            </a:extLst>
          </p:cNvPr>
          <p:cNvPicPr>
            <a:picLocks noChangeAspect="1"/>
          </p:cNvPicPr>
          <p:nvPr/>
        </p:nvPicPr>
        <p:blipFill>
          <a:blip r:embed="rId2"/>
          <a:stretch>
            <a:fillRect/>
          </a:stretch>
        </p:blipFill>
        <p:spPr>
          <a:xfrm>
            <a:off x="2553994" y="3687838"/>
            <a:ext cx="7084011" cy="2960105"/>
          </a:xfrm>
          <a:prstGeom prst="rect">
            <a:avLst/>
          </a:prstGeom>
        </p:spPr>
      </p:pic>
    </p:spTree>
    <p:extLst>
      <p:ext uri="{BB962C8B-B14F-4D97-AF65-F5344CB8AC3E}">
        <p14:creationId xmlns:p14="http://schemas.microsoft.com/office/powerpoint/2010/main" val="2304724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3.RRPN</a:t>
            </a:r>
            <a:r>
              <a:rPr lang="zh-CN" altLang="en-US" dirty="0"/>
              <a:t>模型</a:t>
            </a:r>
          </a:p>
          <a:p>
            <a:pPr marL="0" indent="0">
              <a:buNone/>
            </a:pPr>
            <a:r>
              <a:rPr lang="en-US" altLang="zh-CN" dirty="0"/>
              <a:t>Ma</a:t>
            </a:r>
            <a:r>
              <a:rPr lang="zh-CN" altLang="en-US" dirty="0"/>
              <a:t>，</a:t>
            </a:r>
            <a:r>
              <a:rPr lang="en-US" altLang="zh-CN" dirty="0"/>
              <a:t>Shao</a:t>
            </a:r>
            <a:r>
              <a:rPr lang="zh-CN" altLang="en-US" dirty="0"/>
              <a:t>等人在</a:t>
            </a:r>
            <a:r>
              <a:rPr lang="en-US" altLang="zh-CN" dirty="0"/>
              <a:t>2018</a:t>
            </a:r>
            <a:r>
              <a:rPr lang="zh-CN" altLang="en-US" dirty="0"/>
              <a:t>年提出了基于旋转区域候选网络（</a:t>
            </a:r>
            <a:r>
              <a:rPr lang="en-US" altLang="zh-CN" dirty="0"/>
              <a:t>RRPN, Rotation Region </a:t>
            </a:r>
            <a:r>
              <a:rPr lang="en-US" altLang="zh-CN" dirty="0" err="1"/>
              <a:t>ProposalNetworks</a:t>
            </a:r>
            <a:r>
              <a:rPr lang="zh-CN" altLang="en-US" dirty="0"/>
              <a:t>）的方案，将旋转因素并入经典区域候选网络（如</a:t>
            </a:r>
            <a:r>
              <a:rPr lang="en-US" altLang="zh-CN" dirty="0"/>
              <a:t>Faster RCNN</a:t>
            </a:r>
            <a:r>
              <a:rPr lang="zh-CN" altLang="en-US" dirty="0"/>
              <a:t>）。</a:t>
            </a:r>
          </a:p>
        </p:txBody>
      </p:sp>
    </p:spTree>
    <p:extLst>
      <p:ext uri="{BB962C8B-B14F-4D97-AF65-F5344CB8AC3E}">
        <p14:creationId xmlns:p14="http://schemas.microsoft.com/office/powerpoint/2010/main" val="1227583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3.RRPN</a:t>
            </a:r>
            <a:r>
              <a:rPr lang="zh-CN" altLang="en-US" dirty="0"/>
              <a:t>模型</a:t>
            </a:r>
            <a:endParaRPr lang="en-US" altLang="zh-CN" dirty="0"/>
          </a:p>
          <a:p>
            <a:pPr marL="0" indent="0">
              <a:buNone/>
            </a:pPr>
            <a:r>
              <a:rPr lang="en-US" altLang="zh-CN" dirty="0"/>
              <a:t>     </a:t>
            </a:r>
            <a:r>
              <a:rPr lang="zh-CN" altLang="en-US" dirty="0"/>
              <a:t>网络结构</a:t>
            </a:r>
            <a:r>
              <a:rPr lang="en-US" altLang="zh-CN" dirty="0"/>
              <a:t>:</a:t>
            </a:r>
            <a:endParaRPr lang="zh-CN" altLang="en-US" dirty="0"/>
          </a:p>
          <a:p>
            <a:pPr marL="0" indent="0">
              <a:buNone/>
            </a:pPr>
            <a:r>
              <a:rPr lang="zh-CN" altLang="en-US" dirty="0"/>
              <a:t>  </a:t>
            </a:r>
            <a:r>
              <a:rPr lang="en-US" altLang="zh-CN" b="1" dirty="0"/>
              <a:t> </a:t>
            </a:r>
            <a:endParaRPr lang="zh-CN" altLang="en-US" dirty="0"/>
          </a:p>
        </p:txBody>
      </p:sp>
      <p:pic>
        <p:nvPicPr>
          <p:cNvPr id="4" name="图片 3">
            <a:extLst>
              <a:ext uri="{FF2B5EF4-FFF2-40B4-BE49-F238E27FC236}">
                <a16:creationId xmlns:a16="http://schemas.microsoft.com/office/drawing/2014/main" id="{EB328D6F-A9C3-4848-924F-7D17CD20D268}"/>
              </a:ext>
            </a:extLst>
          </p:cNvPr>
          <p:cNvPicPr>
            <a:picLocks noChangeAspect="1"/>
          </p:cNvPicPr>
          <p:nvPr/>
        </p:nvPicPr>
        <p:blipFill>
          <a:blip r:embed="rId2"/>
          <a:stretch>
            <a:fillRect/>
          </a:stretch>
        </p:blipFill>
        <p:spPr>
          <a:xfrm>
            <a:off x="3071674" y="2905466"/>
            <a:ext cx="8874710" cy="3890389"/>
          </a:xfrm>
          <a:prstGeom prst="rect">
            <a:avLst/>
          </a:prstGeom>
        </p:spPr>
      </p:pic>
    </p:spTree>
    <p:extLst>
      <p:ext uri="{BB962C8B-B14F-4D97-AF65-F5344CB8AC3E}">
        <p14:creationId xmlns:p14="http://schemas.microsoft.com/office/powerpoint/2010/main" val="347095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3.RRPN</a:t>
            </a:r>
            <a:r>
              <a:rPr lang="zh-CN" altLang="en-US" dirty="0"/>
              <a:t>模型</a:t>
            </a:r>
          </a:p>
          <a:p>
            <a:pPr marL="0" indent="0">
              <a:buNone/>
            </a:pPr>
            <a:r>
              <a:rPr lang="zh-CN" altLang="en-US" dirty="0"/>
              <a:t>  </a:t>
            </a:r>
            <a:r>
              <a:rPr lang="en-US" altLang="zh-CN" b="1" dirty="0"/>
              <a:t>   </a:t>
            </a:r>
            <a:r>
              <a:rPr lang="en-US" altLang="zh-CN" dirty="0"/>
              <a:t>RRPN</a:t>
            </a:r>
            <a:r>
              <a:rPr lang="zh-CN" altLang="en-US" dirty="0"/>
              <a:t>在</a:t>
            </a:r>
            <a:r>
              <a:rPr lang="en-US" altLang="zh-CN" dirty="0"/>
              <a:t>MSRA-TD500</a:t>
            </a:r>
            <a:r>
              <a:rPr lang="zh-CN" altLang="en-US" dirty="0"/>
              <a:t>、</a:t>
            </a:r>
            <a:r>
              <a:rPr lang="en-US" altLang="zh-CN" dirty="0"/>
              <a:t>ICDAR2013</a:t>
            </a:r>
            <a:r>
              <a:rPr lang="zh-CN" altLang="en-US" dirty="0"/>
              <a:t>、</a:t>
            </a:r>
            <a:r>
              <a:rPr lang="en-US" altLang="zh-CN" dirty="0"/>
              <a:t>2015</a:t>
            </a:r>
            <a:r>
              <a:rPr lang="zh-CN" altLang="en-US" dirty="0"/>
              <a:t>数据集上的性能</a:t>
            </a:r>
            <a:r>
              <a:rPr lang="en-US" altLang="zh-CN" dirty="0"/>
              <a:t>:</a:t>
            </a:r>
            <a:endParaRPr lang="zh-CN" altLang="en-US" dirty="0"/>
          </a:p>
        </p:txBody>
      </p:sp>
      <p:pic>
        <p:nvPicPr>
          <p:cNvPr id="5" name="图片 4">
            <a:extLst>
              <a:ext uri="{FF2B5EF4-FFF2-40B4-BE49-F238E27FC236}">
                <a16:creationId xmlns:a16="http://schemas.microsoft.com/office/drawing/2014/main" id="{816D206A-0AB8-4683-9CA6-472D6F4A4BDB}"/>
              </a:ext>
            </a:extLst>
          </p:cNvPr>
          <p:cNvPicPr>
            <a:picLocks noChangeAspect="1"/>
          </p:cNvPicPr>
          <p:nvPr/>
        </p:nvPicPr>
        <p:blipFill>
          <a:blip r:embed="rId2"/>
          <a:stretch>
            <a:fillRect/>
          </a:stretch>
        </p:blipFill>
        <p:spPr>
          <a:xfrm>
            <a:off x="838200" y="4166540"/>
            <a:ext cx="11096625" cy="2200275"/>
          </a:xfrm>
          <a:prstGeom prst="rect">
            <a:avLst/>
          </a:prstGeom>
        </p:spPr>
      </p:pic>
    </p:spTree>
    <p:extLst>
      <p:ext uri="{BB962C8B-B14F-4D97-AF65-F5344CB8AC3E}">
        <p14:creationId xmlns:p14="http://schemas.microsoft.com/office/powerpoint/2010/main" val="2540602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4.DMPNet</a:t>
            </a:r>
            <a:r>
              <a:rPr lang="zh-CN" altLang="en-US" dirty="0"/>
              <a:t>模型</a:t>
            </a:r>
          </a:p>
          <a:p>
            <a:pPr marL="0" indent="0">
              <a:buNone/>
            </a:pPr>
            <a:r>
              <a:rPr lang="en-US" altLang="zh-CN" dirty="0"/>
              <a:t>Liu</a:t>
            </a:r>
            <a:r>
              <a:rPr lang="zh-CN" altLang="en-US" dirty="0"/>
              <a:t>，</a:t>
            </a:r>
            <a:r>
              <a:rPr lang="en-US" altLang="zh-CN" dirty="0" err="1"/>
              <a:t>Jin</a:t>
            </a:r>
            <a:r>
              <a:rPr lang="zh-CN" altLang="en-US" dirty="0"/>
              <a:t>等人在</a:t>
            </a:r>
            <a:r>
              <a:rPr lang="en-US" altLang="zh-CN" dirty="0"/>
              <a:t>2017</a:t>
            </a:r>
            <a:r>
              <a:rPr lang="zh-CN" altLang="en-US" dirty="0"/>
              <a:t>年提出了</a:t>
            </a:r>
            <a:r>
              <a:rPr lang="en-US" altLang="zh-CN" dirty="0" err="1"/>
              <a:t>DMPNet</a:t>
            </a:r>
            <a:r>
              <a:rPr lang="zh-CN" altLang="en-US" dirty="0"/>
              <a:t>（</a:t>
            </a:r>
            <a:r>
              <a:rPr lang="en-US" altLang="zh-CN" dirty="0"/>
              <a:t>Deep Matching Prior Network</a:t>
            </a:r>
            <a:r>
              <a:rPr lang="zh-CN" altLang="en-US" dirty="0"/>
              <a:t>）</a:t>
            </a:r>
            <a:r>
              <a:rPr lang="en-US" altLang="zh-CN" dirty="0"/>
              <a:t>[8]</a:t>
            </a:r>
            <a:r>
              <a:rPr lang="zh-CN" altLang="en-US" dirty="0"/>
              <a:t>模型，使用四边形（非矩形）来更紧凑地标注文本区域边界，其训练出的模型对倾斜文本块检测效果更好。</a:t>
            </a:r>
          </a:p>
        </p:txBody>
      </p:sp>
    </p:spTree>
    <p:extLst>
      <p:ext uri="{BB962C8B-B14F-4D97-AF65-F5344CB8AC3E}">
        <p14:creationId xmlns:p14="http://schemas.microsoft.com/office/powerpoint/2010/main" val="1555980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4.DMPNet</a:t>
            </a:r>
            <a:r>
              <a:rPr lang="zh-CN" altLang="en-US" dirty="0"/>
              <a:t>模型</a:t>
            </a:r>
            <a:endParaRPr lang="en-US" altLang="zh-CN" dirty="0"/>
          </a:p>
          <a:p>
            <a:pPr marL="0" indent="0">
              <a:buNone/>
            </a:pPr>
            <a:r>
              <a:rPr lang="en-US" altLang="zh-CN" dirty="0"/>
              <a:t>     </a:t>
            </a:r>
            <a:r>
              <a:rPr lang="zh-CN" altLang="en-US" dirty="0"/>
              <a:t>网络结构</a:t>
            </a:r>
            <a:r>
              <a:rPr lang="en-US" altLang="zh-CN" dirty="0"/>
              <a:t>:</a:t>
            </a:r>
            <a:endParaRPr lang="zh-CN" altLang="en-US" dirty="0"/>
          </a:p>
        </p:txBody>
      </p:sp>
      <p:pic>
        <p:nvPicPr>
          <p:cNvPr id="4" name="图片 3">
            <a:extLst>
              <a:ext uri="{FF2B5EF4-FFF2-40B4-BE49-F238E27FC236}">
                <a16:creationId xmlns:a16="http://schemas.microsoft.com/office/drawing/2014/main" id="{A28B773D-1EFB-4955-8D70-065F2716600B}"/>
              </a:ext>
            </a:extLst>
          </p:cNvPr>
          <p:cNvPicPr>
            <a:picLocks noChangeAspect="1"/>
          </p:cNvPicPr>
          <p:nvPr/>
        </p:nvPicPr>
        <p:blipFill>
          <a:blip r:embed="rId3"/>
          <a:stretch>
            <a:fillRect/>
          </a:stretch>
        </p:blipFill>
        <p:spPr>
          <a:xfrm>
            <a:off x="3405326" y="3050742"/>
            <a:ext cx="8342230" cy="3722919"/>
          </a:xfrm>
          <a:prstGeom prst="rect">
            <a:avLst/>
          </a:prstGeom>
        </p:spPr>
      </p:pic>
    </p:spTree>
    <p:extLst>
      <p:ext uri="{BB962C8B-B14F-4D97-AF65-F5344CB8AC3E}">
        <p14:creationId xmlns:p14="http://schemas.microsoft.com/office/powerpoint/2010/main" val="388222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4.DMPNet</a:t>
            </a:r>
            <a:r>
              <a:rPr lang="zh-CN" altLang="en-US" dirty="0"/>
              <a:t>模型</a:t>
            </a:r>
            <a:endParaRPr lang="en-US" altLang="zh-CN" dirty="0"/>
          </a:p>
          <a:p>
            <a:pPr marL="0" indent="0">
              <a:buNone/>
            </a:pPr>
            <a:r>
              <a:rPr lang="en-US" altLang="zh-CN" dirty="0"/>
              <a:t>     </a:t>
            </a:r>
            <a:r>
              <a:rPr lang="en-US" altLang="zh-CN" dirty="0" err="1"/>
              <a:t>DMPNet</a:t>
            </a:r>
            <a:r>
              <a:rPr lang="zh-CN" altLang="en-US" dirty="0"/>
              <a:t>在</a:t>
            </a:r>
            <a:r>
              <a:rPr lang="en-US" altLang="zh-CN" dirty="0"/>
              <a:t>ICDAR 2015</a:t>
            </a:r>
            <a:r>
              <a:rPr lang="zh-CN" altLang="en-US" dirty="0"/>
              <a:t>数据集上的性能</a:t>
            </a:r>
            <a:r>
              <a:rPr lang="en-US" altLang="zh-CN" dirty="0"/>
              <a:t>:</a:t>
            </a:r>
            <a:endParaRPr lang="zh-CN" altLang="en-US" dirty="0"/>
          </a:p>
        </p:txBody>
      </p:sp>
      <p:pic>
        <p:nvPicPr>
          <p:cNvPr id="5" name="图片 4">
            <a:extLst>
              <a:ext uri="{FF2B5EF4-FFF2-40B4-BE49-F238E27FC236}">
                <a16:creationId xmlns:a16="http://schemas.microsoft.com/office/drawing/2014/main" id="{40954F32-5718-4F52-A72B-AF4B313960F7}"/>
              </a:ext>
            </a:extLst>
          </p:cNvPr>
          <p:cNvPicPr>
            <a:picLocks noChangeAspect="1"/>
          </p:cNvPicPr>
          <p:nvPr/>
        </p:nvPicPr>
        <p:blipFill>
          <a:blip r:embed="rId3"/>
          <a:stretch>
            <a:fillRect/>
          </a:stretch>
        </p:blipFill>
        <p:spPr>
          <a:xfrm>
            <a:off x="3398621" y="3691984"/>
            <a:ext cx="5394757" cy="3009972"/>
          </a:xfrm>
          <a:prstGeom prst="rect">
            <a:avLst/>
          </a:prstGeom>
        </p:spPr>
      </p:pic>
    </p:spTree>
    <p:extLst>
      <p:ext uri="{BB962C8B-B14F-4D97-AF65-F5344CB8AC3E}">
        <p14:creationId xmlns:p14="http://schemas.microsoft.com/office/powerpoint/2010/main" val="662649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5.EAST</a:t>
            </a:r>
            <a:r>
              <a:rPr lang="zh-CN" altLang="en-US" dirty="0"/>
              <a:t>模型</a:t>
            </a:r>
          </a:p>
          <a:p>
            <a:pPr marL="0" indent="0">
              <a:buNone/>
            </a:pPr>
            <a:r>
              <a:rPr lang="en-US" altLang="zh-CN" dirty="0"/>
              <a:t>Zhou</a:t>
            </a:r>
            <a:r>
              <a:rPr lang="zh-CN" altLang="en-US" dirty="0"/>
              <a:t>，</a:t>
            </a:r>
            <a:r>
              <a:rPr lang="en-US" altLang="zh-CN" dirty="0"/>
              <a:t>Yao</a:t>
            </a:r>
            <a:r>
              <a:rPr lang="zh-CN" altLang="en-US" dirty="0"/>
              <a:t>等人在</a:t>
            </a:r>
            <a:r>
              <a:rPr lang="en-US" altLang="zh-CN" dirty="0"/>
              <a:t>2017</a:t>
            </a:r>
            <a:r>
              <a:rPr lang="zh-CN" altLang="en-US" dirty="0"/>
              <a:t>年提出了 </a:t>
            </a:r>
            <a:r>
              <a:rPr lang="en-US" altLang="zh-CN" dirty="0"/>
              <a:t>EAST</a:t>
            </a:r>
            <a:r>
              <a:rPr lang="zh-CN" altLang="en-US" dirty="0"/>
              <a:t>（</a:t>
            </a:r>
            <a:r>
              <a:rPr lang="en-US" altLang="zh-CN" dirty="0"/>
              <a:t>Efficient and Accuracy Scene Text detection pipeline</a:t>
            </a:r>
            <a:r>
              <a:rPr lang="zh-CN" altLang="en-US" dirty="0"/>
              <a:t>）模型中，首先使用全卷积网络（</a:t>
            </a:r>
            <a:r>
              <a:rPr lang="en-US" altLang="zh-CN" dirty="0"/>
              <a:t>FCN</a:t>
            </a:r>
            <a:r>
              <a:rPr lang="zh-CN" altLang="en-US" dirty="0"/>
              <a:t>）生成多尺度融合的特征图，然后在此基础上直接进行像素级的文本块预测。</a:t>
            </a:r>
          </a:p>
        </p:txBody>
      </p:sp>
    </p:spTree>
    <p:extLst>
      <p:ext uri="{BB962C8B-B14F-4D97-AF65-F5344CB8AC3E}">
        <p14:creationId xmlns:p14="http://schemas.microsoft.com/office/powerpoint/2010/main" val="445421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1.</a:t>
            </a:r>
            <a:r>
              <a:rPr lang="zh-CN" altLang="en-US" b="1" dirty="0"/>
              <a:t> </a:t>
            </a:r>
            <a:r>
              <a:rPr lang="en-US" altLang="zh-CN" b="1" dirty="0"/>
              <a:t>OCR</a:t>
            </a:r>
            <a:r>
              <a:rPr lang="zh-CN" altLang="en-US" b="1" dirty="0"/>
              <a:t>的兴起背景与研究意义</a:t>
            </a:r>
            <a:endParaRPr lang="zh-CN" altLang="en-US" dirty="0"/>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p:txBody>
          <a:bodyPr/>
          <a:lstStyle/>
          <a:p>
            <a:pPr marL="0" indent="0">
              <a:buNone/>
            </a:pPr>
            <a:r>
              <a:rPr lang="zh-CN" altLang="en-US" dirty="0"/>
              <a:t>（</a:t>
            </a:r>
            <a:r>
              <a:rPr lang="en-US" altLang="zh-CN" dirty="0"/>
              <a:t>4</a:t>
            </a:r>
            <a:r>
              <a:rPr lang="zh-CN" altLang="en-US" dirty="0"/>
              <a:t>）</a:t>
            </a:r>
            <a:r>
              <a:rPr lang="en-US" altLang="zh-CN" dirty="0"/>
              <a:t>OCR </a:t>
            </a:r>
            <a:r>
              <a:rPr lang="zh-CN" altLang="en-US" dirty="0"/>
              <a:t>技术的应用前景广阔，就目前从行业需求来看，金融、保险、税务、工商、电子商务等行业对信息识别的需求已经越来越广泛，促进了识别技术的大规模应用。而个人消费者对资料电子化、手写识别技术等各方面需求则拓展了</a:t>
            </a:r>
            <a:r>
              <a:rPr lang="en-US" altLang="zh-CN" dirty="0"/>
              <a:t>OCR</a:t>
            </a:r>
            <a:r>
              <a:rPr lang="zh-CN" altLang="en-US" dirty="0"/>
              <a:t>识别技术在这一领域的应用之路，另一方面</a:t>
            </a:r>
            <a:r>
              <a:rPr lang="en-US" altLang="zh-CN" dirty="0"/>
              <a:t>,</a:t>
            </a:r>
            <a:r>
              <a:rPr lang="zh-CN" altLang="en-US" dirty="0"/>
              <a:t>网络时代的高速发展使个人资料电子化、商务办公自动化等需求的呼声也变得越来越高。</a:t>
            </a:r>
            <a:endParaRPr lang="en-US" altLang="zh-CN" dirty="0"/>
          </a:p>
        </p:txBody>
      </p:sp>
    </p:spTree>
    <p:extLst>
      <p:ext uri="{BB962C8B-B14F-4D97-AF65-F5344CB8AC3E}">
        <p14:creationId xmlns:p14="http://schemas.microsoft.com/office/powerpoint/2010/main" val="2501101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5.EAST</a:t>
            </a:r>
            <a:r>
              <a:rPr lang="zh-CN" altLang="en-US" dirty="0"/>
              <a:t>模型</a:t>
            </a:r>
          </a:p>
          <a:p>
            <a:pPr marL="457200" lvl="1" indent="0">
              <a:buNone/>
            </a:pPr>
            <a:r>
              <a:rPr lang="en-US" altLang="zh-CN" dirty="0"/>
              <a:t> </a:t>
            </a:r>
            <a:r>
              <a:rPr lang="zh-CN" altLang="en-US" dirty="0"/>
              <a:t>网络结构</a:t>
            </a:r>
            <a:r>
              <a:rPr lang="en-US" altLang="zh-CN" dirty="0"/>
              <a:t>:</a:t>
            </a:r>
            <a:endParaRPr lang="zh-CN" altLang="en-US" dirty="0"/>
          </a:p>
        </p:txBody>
      </p:sp>
      <p:pic>
        <p:nvPicPr>
          <p:cNvPr id="4" name="图片 3">
            <a:extLst>
              <a:ext uri="{FF2B5EF4-FFF2-40B4-BE49-F238E27FC236}">
                <a16:creationId xmlns:a16="http://schemas.microsoft.com/office/drawing/2014/main" id="{98450E4F-6827-43E1-83EE-EA6171872126}"/>
              </a:ext>
            </a:extLst>
          </p:cNvPr>
          <p:cNvPicPr>
            <a:picLocks noChangeAspect="1"/>
          </p:cNvPicPr>
          <p:nvPr/>
        </p:nvPicPr>
        <p:blipFill>
          <a:blip r:embed="rId3"/>
          <a:stretch>
            <a:fillRect/>
          </a:stretch>
        </p:blipFill>
        <p:spPr>
          <a:xfrm>
            <a:off x="6414227" y="2349299"/>
            <a:ext cx="4325765" cy="4415485"/>
          </a:xfrm>
          <a:prstGeom prst="rect">
            <a:avLst/>
          </a:prstGeom>
        </p:spPr>
      </p:pic>
    </p:spTree>
    <p:extLst>
      <p:ext uri="{BB962C8B-B14F-4D97-AF65-F5344CB8AC3E}">
        <p14:creationId xmlns:p14="http://schemas.microsoft.com/office/powerpoint/2010/main" val="2925617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5.EAST</a:t>
            </a:r>
            <a:r>
              <a:rPr lang="zh-CN" altLang="en-US" dirty="0"/>
              <a:t>模型</a:t>
            </a:r>
          </a:p>
          <a:p>
            <a:pPr marL="457200" lvl="1" indent="0">
              <a:buNone/>
            </a:pPr>
            <a:r>
              <a:rPr lang="en-US" altLang="zh-CN" sz="2800" dirty="0"/>
              <a:t>EAST</a:t>
            </a:r>
            <a:r>
              <a:rPr lang="zh-CN" altLang="en-US" sz="2800" dirty="0"/>
              <a:t>在</a:t>
            </a:r>
            <a:r>
              <a:rPr lang="en-US" altLang="zh-CN" sz="2800" dirty="0"/>
              <a:t>ICDAR 2015</a:t>
            </a:r>
            <a:r>
              <a:rPr lang="zh-CN" altLang="en-US" sz="2800" dirty="0"/>
              <a:t>数据集上的性能</a:t>
            </a:r>
            <a:r>
              <a:rPr lang="en-US" altLang="zh-CN" sz="2800" dirty="0"/>
              <a:t>:</a:t>
            </a:r>
            <a:endParaRPr lang="zh-CN" altLang="en-US" sz="2800" dirty="0"/>
          </a:p>
        </p:txBody>
      </p:sp>
      <p:pic>
        <p:nvPicPr>
          <p:cNvPr id="5" name="图片 4">
            <a:extLst>
              <a:ext uri="{FF2B5EF4-FFF2-40B4-BE49-F238E27FC236}">
                <a16:creationId xmlns:a16="http://schemas.microsoft.com/office/drawing/2014/main" id="{CA47F000-40A6-4329-9ECA-6371B0644B40}"/>
              </a:ext>
            </a:extLst>
          </p:cNvPr>
          <p:cNvPicPr>
            <a:picLocks noChangeAspect="1"/>
          </p:cNvPicPr>
          <p:nvPr/>
        </p:nvPicPr>
        <p:blipFill>
          <a:blip r:embed="rId3"/>
          <a:stretch>
            <a:fillRect/>
          </a:stretch>
        </p:blipFill>
        <p:spPr>
          <a:xfrm>
            <a:off x="7243301" y="2827353"/>
            <a:ext cx="4635442" cy="3919676"/>
          </a:xfrm>
          <a:prstGeom prst="rect">
            <a:avLst/>
          </a:prstGeom>
        </p:spPr>
      </p:pic>
    </p:spTree>
    <p:extLst>
      <p:ext uri="{BB962C8B-B14F-4D97-AF65-F5344CB8AC3E}">
        <p14:creationId xmlns:p14="http://schemas.microsoft.com/office/powerpoint/2010/main" val="1263360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6.SegLink</a:t>
            </a:r>
            <a:r>
              <a:rPr lang="zh-CN" altLang="en-US" dirty="0"/>
              <a:t>模型</a:t>
            </a:r>
            <a:endParaRPr lang="en-US" altLang="zh-CN" dirty="0"/>
          </a:p>
          <a:p>
            <a:pPr marL="0" indent="0">
              <a:buNone/>
            </a:pPr>
            <a:r>
              <a:rPr lang="en-US" altLang="zh-CN" dirty="0"/>
              <a:t>Shi</a:t>
            </a:r>
            <a:r>
              <a:rPr lang="zh-CN" altLang="en-US" dirty="0"/>
              <a:t>，</a:t>
            </a:r>
            <a:r>
              <a:rPr lang="en-US" altLang="zh-CN" dirty="0"/>
              <a:t>Bai</a:t>
            </a:r>
            <a:r>
              <a:rPr lang="zh-CN" altLang="en-US" dirty="0"/>
              <a:t>等人在</a:t>
            </a:r>
            <a:r>
              <a:rPr lang="en-US" altLang="zh-CN" dirty="0"/>
              <a:t>2017</a:t>
            </a:r>
            <a:r>
              <a:rPr lang="zh-CN" altLang="en-US" dirty="0"/>
              <a:t>年提出了</a:t>
            </a:r>
            <a:r>
              <a:rPr lang="en-US" altLang="zh-CN" dirty="0" err="1"/>
              <a:t>SegLink</a:t>
            </a:r>
            <a:r>
              <a:rPr lang="zh-CN" altLang="en-US" dirty="0"/>
              <a:t>模型</a:t>
            </a:r>
            <a:r>
              <a:rPr lang="en-US" altLang="zh-CN" dirty="0"/>
              <a:t>(</a:t>
            </a:r>
            <a:r>
              <a:rPr lang="en-US" altLang="zh-CN" dirty="0" err="1"/>
              <a:t>DetectingOriented</a:t>
            </a:r>
            <a:r>
              <a:rPr lang="en-US" altLang="zh-CN" dirty="0"/>
              <a:t> Text in Natural Images by Linking Segments)</a:t>
            </a:r>
            <a:r>
              <a:rPr lang="zh-CN" altLang="en-US" dirty="0"/>
              <a:t>，在</a:t>
            </a:r>
            <a:r>
              <a:rPr lang="en-US" altLang="zh-CN" dirty="0" err="1"/>
              <a:t>SegLink</a:t>
            </a:r>
            <a:r>
              <a:rPr lang="zh-CN" altLang="en-US" dirty="0"/>
              <a:t>模型的标注数据中，先将每个单词切割为更易检测的有方向的小文字块（</a:t>
            </a:r>
            <a:r>
              <a:rPr lang="en-US" altLang="zh-CN" dirty="0"/>
              <a:t>segment</a:t>
            </a:r>
            <a:r>
              <a:rPr lang="zh-CN" altLang="en-US" dirty="0"/>
              <a:t>），然后用邻近连接（</a:t>
            </a:r>
            <a:r>
              <a:rPr lang="en-US" altLang="zh-CN" dirty="0"/>
              <a:t>link </a:t>
            </a:r>
            <a:r>
              <a:rPr lang="zh-CN" altLang="en-US" dirty="0"/>
              <a:t>）将各个小文字块连接成单词。</a:t>
            </a:r>
          </a:p>
        </p:txBody>
      </p:sp>
    </p:spTree>
    <p:extLst>
      <p:ext uri="{BB962C8B-B14F-4D97-AF65-F5344CB8AC3E}">
        <p14:creationId xmlns:p14="http://schemas.microsoft.com/office/powerpoint/2010/main" val="408908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6.SegLink</a:t>
            </a:r>
            <a:r>
              <a:rPr lang="zh-CN" altLang="en-US" dirty="0"/>
              <a:t>模型</a:t>
            </a:r>
            <a:endParaRPr lang="en-US" altLang="zh-CN" dirty="0"/>
          </a:p>
          <a:p>
            <a:pPr marL="0" indent="0">
              <a:buNone/>
            </a:pPr>
            <a:r>
              <a:rPr lang="en-US" altLang="zh-CN" dirty="0"/>
              <a:t>     </a:t>
            </a:r>
            <a:r>
              <a:rPr lang="zh-CN" altLang="en-US" dirty="0"/>
              <a:t>网络结构</a:t>
            </a:r>
            <a:r>
              <a:rPr lang="en-US" altLang="zh-CN" dirty="0"/>
              <a:t>:</a:t>
            </a:r>
            <a:endParaRPr lang="zh-CN" altLang="en-US" dirty="0"/>
          </a:p>
        </p:txBody>
      </p:sp>
      <p:pic>
        <p:nvPicPr>
          <p:cNvPr id="4" name="图片 3">
            <a:extLst>
              <a:ext uri="{FF2B5EF4-FFF2-40B4-BE49-F238E27FC236}">
                <a16:creationId xmlns:a16="http://schemas.microsoft.com/office/drawing/2014/main" id="{9090B862-F0E9-49EC-8E22-D644A7871F09}"/>
              </a:ext>
            </a:extLst>
          </p:cNvPr>
          <p:cNvPicPr>
            <a:picLocks noChangeAspect="1"/>
          </p:cNvPicPr>
          <p:nvPr/>
        </p:nvPicPr>
        <p:blipFill>
          <a:blip r:embed="rId3"/>
          <a:stretch>
            <a:fillRect/>
          </a:stretch>
        </p:blipFill>
        <p:spPr>
          <a:xfrm>
            <a:off x="3417903" y="3191262"/>
            <a:ext cx="8214804" cy="3568858"/>
          </a:xfrm>
          <a:prstGeom prst="rect">
            <a:avLst/>
          </a:prstGeom>
        </p:spPr>
      </p:pic>
    </p:spTree>
    <p:extLst>
      <p:ext uri="{BB962C8B-B14F-4D97-AF65-F5344CB8AC3E}">
        <p14:creationId xmlns:p14="http://schemas.microsoft.com/office/powerpoint/2010/main" val="2249658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）文本检测模型：文本检测模型的目标是从图片中尽可能准确地找出文字所在区域。</a:t>
            </a:r>
            <a:endParaRPr lang="en-US" altLang="zh-CN" dirty="0"/>
          </a:p>
          <a:p>
            <a:r>
              <a:rPr lang="en-US" altLang="zh-CN" dirty="0"/>
              <a:t>6.SegLink</a:t>
            </a:r>
            <a:r>
              <a:rPr lang="zh-CN" altLang="en-US" dirty="0"/>
              <a:t>模型</a:t>
            </a:r>
            <a:endParaRPr lang="en-US" altLang="zh-CN" dirty="0"/>
          </a:p>
          <a:p>
            <a:pPr marL="0" indent="0">
              <a:buNone/>
            </a:pPr>
            <a:r>
              <a:rPr lang="en-US" altLang="zh-CN" dirty="0"/>
              <a:t>     </a:t>
            </a:r>
            <a:r>
              <a:rPr lang="en-US" altLang="zh-CN" dirty="0" err="1"/>
              <a:t>SegLink</a:t>
            </a:r>
            <a:r>
              <a:rPr lang="zh-CN" altLang="en-US" dirty="0"/>
              <a:t>在</a:t>
            </a:r>
            <a:r>
              <a:rPr lang="en-US" altLang="zh-CN" dirty="0"/>
              <a:t>ICDAR 2015</a:t>
            </a:r>
            <a:r>
              <a:rPr lang="zh-CN" altLang="en-US" dirty="0"/>
              <a:t>数据集上的性能</a:t>
            </a:r>
            <a:r>
              <a:rPr lang="en-US" altLang="zh-CN" dirty="0"/>
              <a:t>:</a:t>
            </a:r>
            <a:endParaRPr lang="zh-CN" altLang="en-US" dirty="0"/>
          </a:p>
        </p:txBody>
      </p:sp>
      <p:pic>
        <p:nvPicPr>
          <p:cNvPr id="5" name="图片 4">
            <a:extLst>
              <a:ext uri="{FF2B5EF4-FFF2-40B4-BE49-F238E27FC236}">
                <a16:creationId xmlns:a16="http://schemas.microsoft.com/office/drawing/2014/main" id="{D3ADC94D-EFE6-4B23-84D5-974E32476063}"/>
              </a:ext>
            </a:extLst>
          </p:cNvPr>
          <p:cNvPicPr>
            <a:picLocks noChangeAspect="1"/>
          </p:cNvPicPr>
          <p:nvPr/>
        </p:nvPicPr>
        <p:blipFill>
          <a:blip r:embed="rId3"/>
          <a:stretch>
            <a:fillRect/>
          </a:stretch>
        </p:blipFill>
        <p:spPr>
          <a:xfrm>
            <a:off x="3157914" y="3728622"/>
            <a:ext cx="5876172" cy="2851502"/>
          </a:xfrm>
          <a:prstGeom prst="rect">
            <a:avLst/>
          </a:prstGeom>
        </p:spPr>
      </p:pic>
    </p:spTree>
    <p:extLst>
      <p:ext uri="{BB962C8B-B14F-4D97-AF65-F5344CB8AC3E}">
        <p14:creationId xmlns:p14="http://schemas.microsoft.com/office/powerpoint/2010/main" val="3763737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2)</a:t>
            </a:r>
            <a:r>
              <a:rPr lang="zh-CN" altLang="en-US" dirty="0"/>
              <a:t>文本识别模型</a:t>
            </a:r>
            <a:r>
              <a:rPr lang="en-US" altLang="zh-CN" dirty="0"/>
              <a:t>:</a:t>
            </a:r>
            <a:r>
              <a:rPr lang="zh-CN" altLang="en-US" dirty="0"/>
              <a:t>文本识别模型的目标是从已分割出的文字区域中识别出文本内容。</a:t>
            </a:r>
            <a:endParaRPr lang="en-US" altLang="zh-CN" dirty="0"/>
          </a:p>
          <a:p>
            <a:r>
              <a:rPr lang="en-US" altLang="zh-CN" dirty="0"/>
              <a:t>1.CRNN</a:t>
            </a:r>
            <a:r>
              <a:rPr lang="zh-CN" altLang="en-US" dirty="0"/>
              <a:t>模型</a:t>
            </a:r>
          </a:p>
          <a:p>
            <a:pPr marL="0" indent="0">
              <a:buNone/>
            </a:pPr>
            <a:r>
              <a:rPr lang="en-US" altLang="zh-CN" dirty="0"/>
              <a:t>Shi, Bai </a:t>
            </a:r>
            <a:r>
              <a:rPr lang="zh-CN" altLang="en-US" dirty="0"/>
              <a:t>和 </a:t>
            </a:r>
            <a:r>
              <a:rPr lang="en-US" altLang="zh-CN" dirty="0"/>
              <a:t>Yao</a:t>
            </a:r>
            <a:r>
              <a:rPr lang="zh-CN" altLang="en-US" dirty="0"/>
              <a:t>等人在</a:t>
            </a:r>
            <a:r>
              <a:rPr lang="en-US" altLang="zh-CN" dirty="0"/>
              <a:t>2015</a:t>
            </a:r>
            <a:r>
              <a:rPr lang="zh-CN" altLang="en-US" dirty="0"/>
              <a:t>年提出了</a:t>
            </a:r>
            <a:r>
              <a:rPr lang="en-US" altLang="zh-CN" dirty="0"/>
              <a:t>CRNN(Convolutional Recurrent Neural Network</a:t>
            </a:r>
            <a:r>
              <a:rPr lang="zh-CN" altLang="en-US" dirty="0"/>
              <a:t>）是目前较为流行的图文识别模型，可识别较长的文本序列。</a:t>
            </a:r>
          </a:p>
          <a:p>
            <a:pPr marL="0" indent="0">
              <a:buNone/>
            </a:pPr>
            <a:endParaRPr lang="zh-CN" altLang="en-US" dirty="0"/>
          </a:p>
          <a:p>
            <a:pPr marL="0" indent="0">
              <a:buNone/>
            </a:pPr>
            <a:endParaRPr lang="en-US" altLang="zh-CN" dirty="0"/>
          </a:p>
        </p:txBody>
      </p:sp>
    </p:spTree>
    <p:extLst>
      <p:ext uri="{BB962C8B-B14F-4D97-AF65-F5344CB8AC3E}">
        <p14:creationId xmlns:p14="http://schemas.microsoft.com/office/powerpoint/2010/main" val="909370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2)</a:t>
            </a:r>
            <a:r>
              <a:rPr lang="zh-CN" altLang="en-US" dirty="0"/>
              <a:t>文本识别模型</a:t>
            </a:r>
            <a:r>
              <a:rPr lang="en-US" altLang="zh-CN" dirty="0"/>
              <a:t>:</a:t>
            </a:r>
            <a:r>
              <a:rPr lang="zh-CN" altLang="en-US" dirty="0"/>
              <a:t>文本识别模型的目标是从已分割出的文字区域中识别出文本内容。</a:t>
            </a:r>
            <a:endParaRPr lang="en-US" altLang="zh-CN" dirty="0"/>
          </a:p>
          <a:p>
            <a:r>
              <a:rPr lang="en-US" altLang="zh-CN" dirty="0"/>
              <a:t>1.CRNN</a:t>
            </a:r>
            <a:r>
              <a:rPr lang="zh-CN" altLang="en-US" dirty="0"/>
              <a:t>模型</a:t>
            </a:r>
          </a:p>
          <a:p>
            <a:pPr marL="0" indent="0">
              <a:buNone/>
            </a:pPr>
            <a:r>
              <a:rPr lang="zh-CN" altLang="en-US" dirty="0"/>
              <a:t>     网络结构</a:t>
            </a:r>
            <a:r>
              <a:rPr lang="en-US" altLang="zh-CN" dirty="0"/>
              <a:t>:</a:t>
            </a:r>
            <a:endParaRPr lang="zh-CN" altLang="en-US" dirty="0"/>
          </a:p>
          <a:p>
            <a:pPr marL="0" indent="0">
              <a:buNone/>
            </a:pPr>
            <a:endParaRPr lang="en-US" altLang="zh-CN" dirty="0"/>
          </a:p>
        </p:txBody>
      </p:sp>
      <p:pic>
        <p:nvPicPr>
          <p:cNvPr id="4" name="图片 3">
            <a:extLst>
              <a:ext uri="{FF2B5EF4-FFF2-40B4-BE49-F238E27FC236}">
                <a16:creationId xmlns:a16="http://schemas.microsoft.com/office/drawing/2014/main" id="{C7A2934A-0764-449C-92E5-60A46E04AC1F}"/>
              </a:ext>
            </a:extLst>
          </p:cNvPr>
          <p:cNvPicPr>
            <a:picLocks noChangeAspect="1"/>
          </p:cNvPicPr>
          <p:nvPr/>
        </p:nvPicPr>
        <p:blipFill>
          <a:blip r:embed="rId3"/>
          <a:stretch>
            <a:fillRect/>
          </a:stretch>
        </p:blipFill>
        <p:spPr>
          <a:xfrm>
            <a:off x="7105183" y="2306761"/>
            <a:ext cx="3642069" cy="4422512"/>
          </a:xfrm>
          <a:prstGeom prst="rect">
            <a:avLst/>
          </a:prstGeom>
        </p:spPr>
      </p:pic>
    </p:spTree>
    <p:extLst>
      <p:ext uri="{BB962C8B-B14F-4D97-AF65-F5344CB8AC3E}">
        <p14:creationId xmlns:p14="http://schemas.microsoft.com/office/powerpoint/2010/main" val="3683280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2)</a:t>
            </a:r>
            <a:r>
              <a:rPr lang="zh-CN" altLang="en-US" dirty="0"/>
              <a:t>文本识别模型</a:t>
            </a:r>
            <a:r>
              <a:rPr lang="en-US" altLang="zh-CN" dirty="0"/>
              <a:t>:</a:t>
            </a:r>
            <a:r>
              <a:rPr lang="zh-CN" altLang="en-US" dirty="0"/>
              <a:t>文本识别模型的目标是从已分割出的文字区域中识别出文本内容。</a:t>
            </a:r>
            <a:endParaRPr lang="en-US" altLang="zh-CN" dirty="0"/>
          </a:p>
          <a:p>
            <a:r>
              <a:rPr lang="en-US" altLang="zh-CN" dirty="0"/>
              <a:t>1.CRNN</a:t>
            </a:r>
            <a:r>
              <a:rPr lang="zh-CN" altLang="en-US" dirty="0"/>
              <a:t>模型</a:t>
            </a:r>
          </a:p>
          <a:p>
            <a:pPr marL="0" indent="0">
              <a:buNone/>
            </a:pPr>
            <a:r>
              <a:rPr lang="zh-CN" altLang="en-US" dirty="0"/>
              <a:t>     </a:t>
            </a:r>
            <a:r>
              <a:rPr lang="en-US" altLang="zh-CN" dirty="0"/>
              <a:t>CRNN</a:t>
            </a:r>
            <a:r>
              <a:rPr lang="zh-CN" altLang="en-US" dirty="0"/>
              <a:t>在四个数据集上的性能</a:t>
            </a:r>
            <a:r>
              <a:rPr lang="en-US" altLang="zh-CN" dirty="0"/>
              <a:t>:</a:t>
            </a:r>
            <a:endParaRPr lang="zh-CN" altLang="en-US" dirty="0"/>
          </a:p>
          <a:p>
            <a:pPr marL="0" indent="0">
              <a:buNone/>
            </a:pPr>
            <a:endParaRPr lang="en-US" altLang="zh-CN" dirty="0"/>
          </a:p>
        </p:txBody>
      </p:sp>
      <p:pic>
        <p:nvPicPr>
          <p:cNvPr id="5" name="图片 4">
            <a:extLst>
              <a:ext uri="{FF2B5EF4-FFF2-40B4-BE49-F238E27FC236}">
                <a16:creationId xmlns:a16="http://schemas.microsoft.com/office/drawing/2014/main" id="{07794EAB-4946-4FB2-BB2A-4F7798FAAA9B}"/>
              </a:ext>
            </a:extLst>
          </p:cNvPr>
          <p:cNvPicPr>
            <a:picLocks noChangeAspect="1"/>
          </p:cNvPicPr>
          <p:nvPr/>
        </p:nvPicPr>
        <p:blipFill>
          <a:blip r:embed="rId3"/>
          <a:stretch>
            <a:fillRect/>
          </a:stretch>
        </p:blipFill>
        <p:spPr>
          <a:xfrm>
            <a:off x="3035562" y="3643897"/>
            <a:ext cx="6120875" cy="3052690"/>
          </a:xfrm>
          <a:prstGeom prst="rect">
            <a:avLst/>
          </a:prstGeom>
        </p:spPr>
      </p:pic>
    </p:spTree>
    <p:extLst>
      <p:ext uri="{BB962C8B-B14F-4D97-AF65-F5344CB8AC3E}">
        <p14:creationId xmlns:p14="http://schemas.microsoft.com/office/powerpoint/2010/main" val="2516505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2)</a:t>
            </a:r>
            <a:r>
              <a:rPr lang="zh-CN" altLang="en-US" dirty="0"/>
              <a:t>文本识别模型</a:t>
            </a:r>
            <a:r>
              <a:rPr lang="en-US" altLang="zh-CN" dirty="0"/>
              <a:t>:</a:t>
            </a:r>
            <a:r>
              <a:rPr lang="zh-CN" altLang="en-US" dirty="0"/>
              <a:t>文本识别模型的目标是从已分割出的文字区域中识别出文本内容。</a:t>
            </a:r>
            <a:endParaRPr lang="en-US" altLang="zh-CN" dirty="0"/>
          </a:p>
          <a:p>
            <a:r>
              <a:rPr lang="en-US" altLang="zh-CN" dirty="0"/>
              <a:t>2.RARE</a:t>
            </a:r>
            <a:r>
              <a:rPr lang="zh-CN" altLang="en-US" dirty="0"/>
              <a:t>模型</a:t>
            </a:r>
          </a:p>
          <a:p>
            <a:pPr marL="0" indent="0">
              <a:buNone/>
            </a:pPr>
            <a:r>
              <a:rPr lang="en-US" altLang="zh-CN" dirty="0"/>
              <a:t>Shi</a:t>
            </a:r>
            <a:r>
              <a:rPr lang="zh-CN" altLang="en-US" dirty="0"/>
              <a:t>，</a:t>
            </a:r>
            <a:r>
              <a:rPr lang="en-US" altLang="zh-CN" dirty="0"/>
              <a:t>Bao</a:t>
            </a:r>
            <a:r>
              <a:rPr lang="zh-CN" altLang="en-US" dirty="0"/>
              <a:t>等人在</a:t>
            </a:r>
            <a:r>
              <a:rPr lang="en-US" altLang="zh-CN" dirty="0"/>
              <a:t>2016</a:t>
            </a:r>
            <a:r>
              <a:rPr lang="zh-CN" altLang="en-US" dirty="0"/>
              <a:t>年提出了</a:t>
            </a:r>
            <a:r>
              <a:rPr lang="en-US" altLang="zh-CN" dirty="0"/>
              <a:t>RARE</a:t>
            </a:r>
            <a:r>
              <a:rPr lang="zh-CN" altLang="en-US" dirty="0"/>
              <a:t>（</a:t>
            </a:r>
            <a:r>
              <a:rPr lang="en-US" altLang="zh-CN" dirty="0"/>
              <a:t>Robust text recognizer with Automatic Rectification</a:t>
            </a:r>
            <a:r>
              <a:rPr lang="zh-CN" altLang="en-US" dirty="0"/>
              <a:t>）模型。此模型面向识别变形的图像文本时效果很好。</a:t>
            </a:r>
            <a:endParaRPr lang="en-US" altLang="zh-CN" dirty="0"/>
          </a:p>
        </p:txBody>
      </p:sp>
    </p:spTree>
    <p:extLst>
      <p:ext uri="{BB962C8B-B14F-4D97-AF65-F5344CB8AC3E}">
        <p14:creationId xmlns:p14="http://schemas.microsoft.com/office/powerpoint/2010/main" val="3849213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2)</a:t>
            </a:r>
            <a:r>
              <a:rPr lang="zh-CN" altLang="en-US" dirty="0"/>
              <a:t>文本识别模型</a:t>
            </a:r>
            <a:r>
              <a:rPr lang="en-US" altLang="zh-CN" dirty="0"/>
              <a:t>:</a:t>
            </a:r>
            <a:r>
              <a:rPr lang="zh-CN" altLang="en-US" dirty="0"/>
              <a:t>文本识别模型的目标是从已分割出的文字区域中识别出文本内容。</a:t>
            </a:r>
            <a:endParaRPr lang="en-US" altLang="zh-CN" dirty="0"/>
          </a:p>
          <a:p>
            <a:r>
              <a:rPr lang="en-US" altLang="zh-CN" dirty="0"/>
              <a:t>2.RARE</a:t>
            </a:r>
            <a:r>
              <a:rPr lang="zh-CN" altLang="en-US" dirty="0"/>
              <a:t>模型</a:t>
            </a:r>
            <a:endParaRPr lang="en-US" altLang="zh-CN" dirty="0"/>
          </a:p>
          <a:p>
            <a:pPr marL="0" indent="0">
              <a:buNone/>
            </a:pPr>
            <a:r>
              <a:rPr lang="en-US" altLang="zh-CN" dirty="0"/>
              <a:t>     </a:t>
            </a:r>
            <a:r>
              <a:rPr lang="zh-CN" altLang="en-US" dirty="0"/>
              <a:t>网络结构</a:t>
            </a:r>
            <a:r>
              <a:rPr lang="en-US" altLang="zh-CN" dirty="0"/>
              <a:t>:</a:t>
            </a:r>
          </a:p>
          <a:p>
            <a:pPr marL="0" indent="0">
              <a:buNone/>
            </a:pPr>
            <a:endParaRPr lang="zh-CN" altLang="en-US" dirty="0"/>
          </a:p>
        </p:txBody>
      </p:sp>
      <p:pic>
        <p:nvPicPr>
          <p:cNvPr id="4" name="图片 3">
            <a:extLst>
              <a:ext uri="{FF2B5EF4-FFF2-40B4-BE49-F238E27FC236}">
                <a16:creationId xmlns:a16="http://schemas.microsoft.com/office/drawing/2014/main" id="{BD4CAAE7-F4B5-4108-9018-0C11AA780233}"/>
              </a:ext>
            </a:extLst>
          </p:cNvPr>
          <p:cNvPicPr>
            <a:picLocks noChangeAspect="1"/>
          </p:cNvPicPr>
          <p:nvPr/>
        </p:nvPicPr>
        <p:blipFill>
          <a:blip r:embed="rId3"/>
          <a:stretch>
            <a:fillRect/>
          </a:stretch>
        </p:blipFill>
        <p:spPr>
          <a:xfrm>
            <a:off x="2333625" y="3913757"/>
            <a:ext cx="7524750" cy="1409700"/>
          </a:xfrm>
          <a:prstGeom prst="rect">
            <a:avLst/>
          </a:prstGeom>
        </p:spPr>
      </p:pic>
    </p:spTree>
    <p:extLst>
      <p:ext uri="{BB962C8B-B14F-4D97-AF65-F5344CB8AC3E}">
        <p14:creationId xmlns:p14="http://schemas.microsoft.com/office/powerpoint/2010/main" val="2501431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1.</a:t>
            </a:r>
            <a:r>
              <a:rPr lang="zh-CN" altLang="en-US" b="1" dirty="0"/>
              <a:t> </a:t>
            </a:r>
            <a:r>
              <a:rPr lang="en-US" altLang="zh-CN" b="1" dirty="0"/>
              <a:t>OCR</a:t>
            </a:r>
            <a:r>
              <a:rPr lang="zh-CN" altLang="en-US" b="1" dirty="0"/>
              <a:t>的兴起背景与研究意义</a:t>
            </a:r>
            <a:endParaRPr lang="zh-CN" altLang="en-US" dirty="0"/>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p:txBody>
          <a:bodyPr/>
          <a:lstStyle/>
          <a:p>
            <a:pPr marL="0" indent="0">
              <a:buNone/>
            </a:pPr>
            <a:r>
              <a:rPr lang="zh-CN" altLang="en-US" dirty="0"/>
              <a:t>（</a:t>
            </a:r>
            <a:r>
              <a:rPr lang="en-US" altLang="zh-CN" dirty="0"/>
              <a:t>5</a:t>
            </a:r>
            <a:r>
              <a:rPr lang="zh-CN" altLang="en-US" dirty="0"/>
              <a:t>）</a:t>
            </a:r>
            <a:r>
              <a:rPr lang="en-US" altLang="zh-CN" dirty="0"/>
              <a:t>OCR</a:t>
            </a:r>
            <a:r>
              <a:rPr lang="zh-CN" altLang="en-US" dirty="0"/>
              <a:t>识别场景</a:t>
            </a:r>
            <a:endParaRPr lang="en-US" altLang="zh-CN" dirty="0"/>
          </a:p>
        </p:txBody>
      </p:sp>
      <p:pic>
        <p:nvPicPr>
          <p:cNvPr id="4" name="图片 3">
            <a:extLst>
              <a:ext uri="{FF2B5EF4-FFF2-40B4-BE49-F238E27FC236}">
                <a16:creationId xmlns:a16="http://schemas.microsoft.com/office/drawing/2014/main" id="{F22F974D-7D33-4E8E-8EA2-C49D11F997FA}"/>
              </a:ext>
            </a:extLst>
          </p:cNvPr>
          <p:cNvPicPr>
            <a:picLocks noChangeAspect="1"/>
          </p:cNvPicPr>
          <p:nvPr/>
        </p:nvPicPr>
        <p:blipFill>
          <a:blip r:embed="rId2"/>
          <a:stretch>
            <a:fillRect/>
          </a:stretch>
        </p:blipFill>
        <p:spPr>
          <a:xfrm>
            <a:off x="838200" y="2520866"/>
            <a:ext cx="10777128" cy="2452187"/>
          </a:xfrm>
          <a:prstGeom prst="rect">
            <a:avLst/>
          </a:prstGeom>
        </p:spPr>
      </p:pic>
    </p:spTree>
    <p:extLst>
      <p:ext uri="{BB962C8B-B14F-4D97-AF65-F5344CB8AC3E}">
        <p14:creationId xmlns:p14="http://schemas.microsoft.com/office/powerpoint/2010/main" val="3773187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2)</a:t>
            </a:r>
            <a:r>
              <a:rPr lang="zh-CN" altLang="en-US" dirty="0"/>
              <a:t>文本识别模型</a:t>
            </a:r>
            <a:r>
              <a:rPr lang="en-US" altLang="zh-CN" dirty="0"/>
              <a:t>:</a:t>
            </a:r>
            <a:r>
              <a:rPr lang="zh-CN" altLang="en-US" dirty="0"/>
              <a:t>文本识别模型的目标是从已分割出的文字区域中识别出文本内容。</a:t>
            </a:r>
            <a:endParaRPr lang="en-US" altLang="zh-CN" dirty="0"/>
          </a:p>
          <a:p>
            <a:r>
              <a:rPr lang="en-US" altLang="zh-CN" dirty="0"/>
              <a:t>2.RARE</a:t>
            </a:r>
            <a:r>
              <a:rPr lang="zh-CN" altLang="en-US" dirty="0"/>
              <a:t>模型</a:t>
            </a:r>
            <a:endParaRPr lang="en-US" altLang="zh-CN" dirty="0"/>
          </a:p>
          <a:p>
            <a:pPr marL="0" indent="0">
              <a:buNone/>
            </a:pPr>
            <a:r>
              <a:rPr lang="en-US" altLang="zh-CN" dirty="0"/>
              <a:t>     RARE</a:t>
            </a:r>
            <a:r>
              <a:rPr lang="zh-CN" altLang="en-US" dirty="0"/>
              <a:t>在四个数据集上的性能</a:t>
            </a:r>
            <a:r>
              <a:rPr lang="en-US" altLang="zh-CN" dirty="0"/>
              <a:t>:</a:t>
            </a:r>
          </a:p>
          <a:p>
            <a:pPr marL="0" indent="0">
              <a:buNone/>
            </a:pPr>
            <a:endParaRPr lang="zh-CN" altLang="en-US" dirty="0"/>
          </a:p>
        </p:txBody>
      </p:sp>
      <p:pic>
        <p:nvPicPr>
          <p:cNvPr id="7" name="图片 6">
            <a:extLst>
              <a:ext uri="{FF2B5EF4-FFF2-40B4-BE49-F238E27FC236}">
                <a16:creationId xmlns:a16="http://schemas.microsoft.com/office/drawing/2014/main" id="{FDFD8D47-D6F9-4B8E-87D3-95C0E3B9138F}"/>
              </a:ext>
            </a:extLst>
          </p:cNvPr>
          <p:cNvPicPr>
            <a:picLocks noChangeAspect="1"/>
          </p:cNvPicPr>
          <p:nvPr/>
        </p:nvPicPr>
        <p:blipFill>
          <a:blip r:embed="rId3"/>
          <a:stretch>
            <a:fillRect/>
          </a:stretch>
        </p:blipFill>
        <p:spPr>
          <a:xfrm>
            <a:off x="2894120" y="3651867"/>
            <a:ext cx="6279472" cy="3087740"/>
          </a:xfrm>
          <a:prstGeom prst="rect">
            <a:avLst/>
          </a:prstGeom>
        </p:spPr>
      </p:pic>
    </p:spTree>
    <p:extLst>
      <p:ext uri="{BB962C8B-B14F-4D97-AF65-F5344CB8AC3E}">
        <p14:creationId xmlns:p14="http://schemas.microsoft.com/office/powerpoint/2010/main" val="2662254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3</a:t>
            </a:r>
            <a:r>
              <a:rPr lang="zh-CN" altLang="en-US" dirty="0"/>
              <a:t>）端到端模型</a:t>
            </a:r>
            <a:r>
              <a:rPr lang="en-US" altLang="zh-CN" dirty="0"/>
              <a:t>:</a:t>
            </a:r>
            <a:r>
              <a:rPr lang="zh-CN" altLang="en-US" dirty="0"/>
              <a:t>端到端模型的目标是一站式直接从图片中定位和识别出所有文本内容来。</a:t>
            </a:r>
            <a:endParaRPr lang="en-US" altLang="zh-CN" dirty="0"/>
          </a:p>
          <a:p>
            <a:r>
              <a:rPr lang="en-US" altLang="zh-CN" dirty="0"/>
              <a:t>1.FOTS</a:t>
            </a:r>
            <a:r>
              <a:rPr lang="zh-CN" altLang="en-US" dirty="0"/>
              <a:t>模型</a:t>
            </a:r>
          </a:p>
          <a:p>
            <a:pPr marL="0" indent="0">
              <a:buNone/>
            </a:pPr>
            <a:r>
              <a:rPr lang="en-US" altLang="zh-CN" dirty="0"/>
              <a:t>Liu</a:t>
            </a:r>
            <a:r>
              <a:rPr lang="zh-CN" altLang="en-US" dirty="0"/>
              <a:t>，</a:t>
            </a:r>
            <a:r>
              <a:rPr lang="en-US" altLang="zh-CN" dirty="0"/>
              <a:t>Liang</a:t>
            </a:r>
            <a:r>
              <a:rPr lang="zh-CN" altLang="en-US" dirty="0"/>
              <a:t>等人在</a:t>
            </a:r>
            <a:r>
              <a:rPr lang="en-US" altLang="zh-CN" dirty="0"/>
              <a:t>2018</a:t>
            </a:r>
            <a:r>
              <a:rPr lang="zh-CN" altLang="en-US" dirty="0"/>
              <a:t>年提出了</a:t>
            </a:r>
            <a:r>
              <a:rPr lang="en-US" altLang="zh-CN" dirty="0"/>
              <a:t>FOTS</a:t>
            </a:r>
            <a:r>
              <a:rPr lang="zh-CN" altLang="en-US" dirty="0"/>
              <a:t>（</a:t>
            </a:r>
            <a:r>
              <a:rPr lang="en-US" altLang="zh-CN" dirty="0"/>
              <a:t>Fast Oriented Text Spotting</a:t>
            </a:r>
            <a:r>
              <a:rPr lang="zh-CN" altLang="en-US" dirty="0"/>
              <a:t>）模型。</a:t>
            </a:r>
            <a:r>
              <a:rPr lang="en-US" altLang="zh-CN" dirty="0"/>
              <a:t>FOTS</a:t>
            </a:r>
            <a:r>
              <a:rPr lang="zh-CN" altLang="en-US" dirty="0"/>
              <a:t>是图像文本检测与识别同步训练、端到端可学习的网络模型。</a:t>
            </a:r>
          </a:p>
        </p:txBody>
      </p:sp>
    </p:spTree>
    <p:extLst>
      <p:ext uri="{BB962C8B-B14F-4D97-AF65-F5344CB8AC3E}">
        <p14:creationId xmlns:p14="http://schemas.microsoft.com/office/powerpoint/2010/main" val="734849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3</a:t>
            </a:r>
            <a:r>
              <a:rPr lang="zh-CN" altLang="en-US" dirty="0"/>
              <a:t>）端到端模型</a:t>
            </a:r>
            <a:r>
              <a:rPr lang="en-US" altLang="zh-CN" dirty="0"/>
              <a:t>:</a:t>
            </a:r>
            <a:r>
              <a:rPr lang="zh-CN" altLang="en-US" dirty="0"/>
              <a:t>端到端模型的目标是一站式直接从图片中定位和识别出所有文本内容来。</a:t>
            </a:r>
            <a:endParaRPr lang="en-US" altLang="zh-CN" dirty="0"/>
          </a:p>
          <a:p>
            <a:r>
              <a:rPr lang="en-US" altLang="zh-CN" dirty="0"/>
              <a:t>1.FOTS</a:t>
            </a:r>
            <a:r>
              <a:rPr lang="zh-CN" altLang="en-US" dirty="0"/>
              <a:t>模型</a:t>
            </a:r>
          </a:p>
          <a:p>
            <a:pPr marL="0" indent="0">
              <a:buNone/>
            </a:pPr>
            <a:r>
              <a:rPr lang="en-US" altLang="zh-CN" dirty="0"/>
              <a:t>     </a:t>
            </a:r>
            <a:r>
              <a:rPr lang="zh-CN" altLang="en-US" dirty="0"/>
              <a:t>网络结构</a:t>
            </a:r>
            <a:r>
              <a:rPr lang="en-US" altLang="zh-CN" dirty="0"/>
              <a:t>:</a:t>
            </a:r>
            <a:endParaRPr lang="zh-CN" altLang="en-US" dirty="0"/>
          </a:p>
        </p:txBody>
      </p:sp>
      <p:pic>
        <p:nvPicPr>
          <p:cNvPr id="4" name="图片 3">
            <a:extLst>
              <a:ext uri="{FF2B5EF4-FFF2-40B4-BE49-F238E27FC236}">
                <a16:creationId xmlns:a16="http://schemas.microsoft.com/office/drawing/2014/main" id="{83D36FE3-34E2-4420-B47A-E775A9FE5DFB}"/>
              </a:ext>
            </a:extLst>
          </p:cNvPr>
          <p:cNvPicPr>
            <a:picLocks noChangeAspect="1"/>
          </p:cNvPicPr>
          <p:nvPr/>
        </p:nvPicPr>
        <p:blipFill>
          <a:blip r:embed="rId3"/>
          <a:stretch>
            <a:fillRect/>
          </a:stretch>
        </p:blipFill>
        <p:spPr>
          <a:xfrm>
            <a:off x="742950" y="4050437"/>
            <a:ext cx="10706100" cy="1828800"/>
          </a:xfrm>
          <a:prstGeom prst="rect">
            <a:avLst/>
          </a:prstGeom>
        </p:spPr>
      </p:pic>
    </p:spTree>
    <p:extLst>
      <p:ext uri="{BB962C8B-B14F-4D97-AF65-F5344CB8AC3E}">
        <p14:creationId xmlns:p14="http://schemas.microsoft.com/office/powerpoint/2010/main" val="2912726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3</a:t>
            </a:r>
            <a:r>
              <a:rPr lang="zh-CN" altLang="en-US" dirty="0"/>
              <a:t>）端到端模型</a:t>
            </a:r>
            <a:r>
              <a:rPr lang="en-US" altLang="zh-CN" dirty="0"/>
              <a:t>:</a:t>
            </a:r>
            <a:r>
              <a:rPr lang="zh-CN" altLang="en-US" dirty="0"/>
              <a:t>端到端模型的目标是一站式直接从图片中定位和识别出所有文本内容来。</a:t>
            </a:r>
            <a:endParaRPr lang="en-US" altLang="zh-CN" dirty="0"/>
          </a:p>
          <a:p>
            <a:r>
              <a:rPr lang="en-US" altLang="zh-CN" dirty="0"/>
              <a:t>1.FOTS</a:t>
            </a:r>
            <a:r>
              <a:rPr lang="zh-CN" altLang="en-US" dirty="0"/>
              <a:t>模型</a:t>
            </a:r>
          </a:p>
          <a:p>
            <a:pPr marL="0" indent="0">
              <a:buNone/>
            </a:pPr>
            <a:r>
              <a:rPr lang="en-US" altLang="zh-CN" dirty="0"/>
              <a:t>     FOTS</a:t>
            </a:r>
            <a:r>
              <a:rPr lang="zh-CN" altLang="en-US" dirty="0"/>
              <a:t>在在</a:t>
            </a:r>
            <a:r>
              <a:rPr lang="en-US" altLang="zh-CN" dirty="0"/>
              <a:t>ICDAR2015</a:t>
            </a:r>
            <a:r>
              <a:rPr lang="zh-CN" altLang="en-US" dirty="0"/>
              <a:t>上与其他结果的百分比得分比较</a:t>
            </a:r>
            <a:r>
              <a:rPr lang="en-US" altLang="zh-CN" dirty="0"/>
              <a:t>:</a:t>
            </a:r>
            <a:endParaRPr lang="zh-CN" altLang="en-US" dirty="0"/>
          </a:p>
        </p:txBody>
      </p:sp>
      <p:pic>
        <p:nvPicPr>
          <p:cNvPr id="5" name="图片 4">
            <a:extLst>
              <a:ext uri="{FF2B5EF4-FFF2-40B4-BE49-F238E27FC236}">
                <a16:creationId xmlns:a16="http://schemas.microsoft.com/office/drawing/2014/main" id="{52D858EB-8E53-4FDD-A17F-B271DC658009}"/>
              </a:ext>
            </a:extLst>
          </p:cNvPr>
          <p:cNvPicPr>
            <a:picLocks noChangeAspect="1"/>
          </p:cNvPicPr>
          <p:nvPr/>
        </p:nvPicPr>
        <p:blipFill>
          <a:blip r:embed="rId3"/>
          <a:stretch>
            <a:fillRect/>
          </a:stretch>
        </p:blipFill>
        <p:spPr>
          <a:xfrm>
            <a:off x="1233256" y="3649770"/>
            <a:ext cx="9725488" cy="3143417"/>
          </a:xfrm>
          <a:prstGeom prst="rect">
            <a:avLst/>
          </a:prstGeom>
        </p:spPr>
      </p:pic>
    </p:spTree>
    <p:extLst>
      <p:ext uri="{BB962C8B-B14F-4D97-AF65-F5344CB8AC3E}">
        <p14:creationId xmlns:p14="http://schemas.microsoft.com/office/powerpoint/2010/main" val="1301295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3</a:t>
            </a:r>
            <a:r>
              <a:rPr lang="zh-CN" altLang="en-US" dirty="0"/>
              <a:t>）端到端模型</a:t>
            </a:r>
            <a:r>
              <a:rPr lang="en-US" altLang="zh-CN" dirty="0"/>
              <a:t>:</a:t>
            </a:r>
            <a:r>
              <a:rPr lang="zh-CN" altLang="en-US" dirty="0"/>
              <a:t>端到端模型的目标是一站式直接从图片中定位和识别出所有文本内容来。</a:t>
            </a:r>
            <a:endParaRPr lang="en-US" altLang="zh-CN" dirty="0"/>
          </a:p>
          <a:p>
            <a:r>
              <a:rPr lang="en-US" altLang="zh-CN" dirty="0"/>
              <a:t>2. STN-OCR</a:t>
            </a:r>
            <a:r>
              <a:rPr lang="zh-CN" altLang="en-US" dirty="0"/>
              <a:t>模型</a:t>
            </a:r>
          </a:p>
          <a:p>
            <a:pPr marL="0" indent="0">
              <a:buNone/>
            </a:pPr>
            <a:r>
              <a:rPr lang="en-US" altLang="zh-CN" dirty="0" err="1"/>
              <a:t>Bartz</a:t>
            </a:r>
            <a:r>
              <a:rPr lang="en-US" altLang="zh-CN" dirty="0"/>
              <a:t>, Yang</a:t>
            </a:r>
            <a:r>
              <a:rPr lang="zh-CN" altLang="en-US" dirty="0"/>
              <a:t>等人在</a:t>
            </a:r>
            <a:r>
              <a:rPr lang="en-US" altLang="zh-CN" dirty="0"/>
              <a:t>2017</a:t>
            </a:r>
            <a:r>
              <a:rPr lang="zh-CN" altLang="en-US" dirty="0"/>
              <a:t>年提出了</a:t>
            </a:r>
            <a:r>
              <a:rPr lang="en-US" altLang="zh-CN" dirty="0"/>
              <a:t>STN-OCR</a:t>
            </a:r>
            <a:r>
              <a:rPr lang="zh-CN" altLang="en-US" dirty="0"/>
              <a:t>模型</a:t>
            </a:r>
            <a:r>
              <a:rPr lang="en-US" altLang="zh-CN" dirty="0"/>
              <a:t>(</a:t>
            </a:r>
            <a:r>
              <a:rPr lang="en-US" altLang="zh-CN" dirty="0" err="1"/>
              <a:t>STN-OCR:Asingle</a:t>
            </a:r>
            <a:r>
              <a:rPr lang="en-US" altLang="zh-CN" dirty="0"/>
              <a:t> Neural Network for Text Detection and Text Recognition)</a:t>
            </a:r>
            <a:r>
              <a:rPr lang="zh-CN" altLang="en-US" dirty="0"/>
              <a:t>，</a:t>
            </a:r>
            <a:r>
              <a:rPr lang="en-US" altLang="zh-CN" dirty="0"/>
              <a:t>STN-OCR</a:t>
            </a:r>
            <a:r>
              <a:rPr lang="zh-CN" altLang="en-US" dirty="0"/>
              <a:t>是集成了了图文检测和识别功能的端到端可学习模型。</a:t>
            </a:r>
          </a:p>
          <a:p>
            <a:pPr marL="0" indent="0">
              <a:buNone/>
            </a:pPr>
            <a:br>
              <a:rPr lang="zh-CN" altLang="en-US" dirty="0"/>
            </a:br>
            <a:endParaRPr lang="zh-CN" altLang="en-US" dirty="0"/>
          </a:p>
        </p:txBody>
      </p:sp>
    </p:spTree>
    <p:extLst>
      <p:ext uri="{BB962C8B-B14F-4D97-AF65-F5344CB8AC3E}">
        <p14:creationId xmlns:p14="http://schemas.microsoft.com/office/powerpoint/2010/main" val="1256874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3</a:t>
            </a:r>
            <a:r>
              <a:rPr lang="zh-CN" altLang="en-US" dirty="0"/>
              <a:t>）端到端模型</a:t>
            </a:r>
            <a:r>
              <a:rPr lang="en-US" altLang="zh-CN" dirty="0"/>
              <a:t>:</a:t>
            </a:r>
            <a:r>
              <a:rPr lang="zh-CN" altLang="en-US" dirty="0"/>
              <a:t>端到端模型的目标是一站式直接从图片中定位和识别出所有文本内容来。</a:t>
            </a:r>
            <a:endParaRPr lang="en-US" altLang="zh-CN" dirty="0"/>
          </a:p>
          <a:p>
            <a:r>
              <a:rPr lang="en-US" altLang="zh-CN" dirty="0"/>
              <a:t>2. STN-OCR</a:t>
            </a:r>
            <a:r>
              <a:rPr lang="zh-CN" altLang="en-US" dirty="0"/>
              <a:t>模型</a:t>
            </a:r>
          </a:p>
          <a:p>
            <a:pPr marL="0" indent="0">
              <a:buNone/>
            </a:pPr>
            <a:r>
              <a:rPr lang="en-US" altLang="zh-CN" dirty="0"/>
              <a:t>     </a:t>
            </a:r>
            <a:r>
              <a:rPr lang="zh-CN" altLang="en-US" dirty="0"/>
              <a:t>网络结构</a:t>
            </a:r>
            <a:r>
              <a:rPr lang="en-US" altLang="zh-CN" dirty="0"/>
              <a:t>:</a:t>
            </a:r>
            <a:endParaRPr lang="zh-CN" altLang="en-US" dirty="0"/>
          </a:p>
        </p:txBody>
      </p:sp>
      <p:pic>
        <p:nvPicPr>
          <p:cNvPr id="5" name="图片 4">
            <a:extLst>
              <a:ext uri="{FF2B5EF4-FFF2-40B4-BE49-F238E27FC236}">
                <a16:creationId xmlns:a16="http://schemas.microsoft.com/office/drawing/2014/main" id="{1210A2F1-7BFF-4D3C-A998-E313D1AA417E}"/>
              </a:ext>
            </a:extLst>
          </p:cNvPr>
          <p:cNvPicPr>
            <a:picLocks noChangeAspect="1"/>
          </p:cNvPicPr>
          <p:nvPr/>
        </p:nvPicPr>
        <p:blipFill>
          <a:blip r:embed="rId3"/>
          <a:stretch>
            <a:fillRect/>
          </a:stretch>
        </p:blipFill>
        <p:spPr>
          <a:xfrm>
            <a:off x="1490338" y="3763946"/>
            <a:ext cx="9211323" cy="2964564"/>
          </a:xfrm>
          <a:prstGeom prst="rect">
            <a:avLst/>
          </a:prstGeom>
        </p:spPr>
      </p:pic>
    </p:spTree>
    <p:extLst>
      <p:ext uri="{BB962C8B-B14F-4D97-AF65-F5344CB8AC3E}">
        <p14:creationId xmlns:p14="http://schemas.microsoft.com/office/powerpoint/2010/main" val="13224144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3</a:t>
            </a:r>
            <a:r>
              <a:rPr lang="zh-CN" altLang="en-US" dirty="0"/>
              <a:t>）端到端模型</a:t>
            </a:r>
            <a:r>
              <a:rPr lang="en-US" altLang="zh-CN" dirty="0"/>
              <a:t>:</a:t>
            </a:r>
            <a:r>
              <a:rPr lang="zh-CN" altLang="en-US" dirty="0"/>
              <a:t>端到端模型的目标是一站式直接从图片中定位和识别出所有文本内容来。</a:t>
            </a:r>
            <a:endParaRPr lang="en-US" altLang="zh-CN" dirty="0"/>
          </a:p>
          <a:p>
            <a:r>
              <a:rPr lang="en-US" altLang="zh-CN" dirty="0"/>
              <a:t>2. STN-OCR</a:t>
            </a:r>
            <a:r>
              <a:rPr lang="zh-CN" altLang="en-US" dirty="0"/>
              <a:t>模型</a:t>
            </a:r>
          </a:p>
          <a:p>
            <a:pPr marL="0" indent="0">
              <a:buNone/>
            </a:pPr>
            <a:r>
              <a:rPr lang="en-US" altLang="zh-CN" dirty="0"/>
              <a:t>     STN-OCR</a:t>
            </a:r>
            <a:r>
              <a:rPr lang="zh-CN" altLang="en-US" dirty="0"/>
              <a:t>在三个数据集上与其他结果比较</a:t>
            </a:r>
            <a:r>
              <a:rPr lang="en-US" altLang="zh-CN" dirty="0"/>
              <a:t>:</a:t>
            </a:r>
            <a:endParaRPr lang="zh-CN" altLang="en-US" dirty="0"/>
          </a:p>
        </p:txBody>
      </p:sp>
      <p:pic>
        <p:nvPicPr>
          <p:cNvPr id="4" name="图片 3">
            <a:extLst>
              <a:ext uri="{FF2B5EF4-FFF2-40B4-BE49-F238E27FC236}">
                <a16:creationId xmlns:a16="http://schemas.microsoft.com/office/drawing/2014/main" id="{3067CB05-4522-4F5B-9B09-39A713AF8D36}"/>
              </a:ext>
            </a:extLst>
          </p:cNvPr>
          <p:cNvPicPr>
            <a:picLocks noChangeAspect="1"/>
          </p:cNvPicPr>
          <p:nvPr/>
        </p:nvPicPr>
        <p:blipFill>
          <a:blip r:embed="rId3"/>
          <a:stretch>
            <a:fillRect/>
          </a:stretch>
        </p:blipFill>
        <p:spPr>
          <a:xfrm>
            <a:off x="2547189" y="3845326"/>
            <a:ext cx="7097621" cy="2883948"/>
          </a:xfrm>
          <a:prstGeom prst="rect">
            <a:avLst/>
          </a:prstGeom>
        </p:spPr>
      </p:pic>
    </p:spTree>
    <p:extLst>
      <p:ext uri="{BB962C8B-B14F-4D97-AF65-F5344CB8AC3E}">
        <p14:creationId xmlns:p14="http://schemas.microsoft.com/office/powerpoint/2010/main" val="3129834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4</a:t>
            </a:r>
            <a:r>
              <a:rPr lang="zh-CN" altLang="en-US" dirty="0"/>
              <a:t>）近几年论文数量与占比</a:t>
            </a:r>
          </a:p>
        </p:txBody>
      </p:sp>
      <p:pic>
        <p:nvPicPr>
          <p:cNvPr id="6" name="图片 5">
            <a:extLst>
              <a:ext uri="{FF2B5EF4-FFF2-40B4-BE49-F238E27FC236}">
                <a16:creationId xmlns:a16="http://schemas.microsoft.com/office/drawing/2014/main" id="{4263A2C2-FD46-4F0E-B473-8E71481D8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904" y="2353516"/>
            <a:ext cx="8214191" cy="4361713"/>
          </a:xfrm>
          <a:prstGeom prst="rect">
            <a:avLst/>
          </a:prstGeom>
        </p:spPr>
      </p:pic>
    </p:spTree>
    <p:extLst>
      <p:ext uri="{BB962C8B-B14F-4D97-AF65-F5344CB8AC3E}">
        <p14:creationId xmlns:p14="http://schemas.microsoft.com/office/powerpoint/2010/main" val="2335085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4</a:t>
            </a:r>
            <a:r>
              <a:rPr lang="zh-CN" altLang="en-US" dirty="0"/>
              <a:t>）近几年论文数量与占比</a:t>
            </a:r>
          </a:p>
        </p:txBody>
      </p:sp>
      <p:pic>
        <p:nvPicPr>
          <p:cNvPr id="5" name="图片 4">
            <a:extLst>
              <a:ext uri="{FF2B5EF4-FFF2-40B4-BE49-F238E27FC236}">
                <a16:creationId xmlns:a16="http://schemas.microsoft.com/office/drawing/2014/main" id="{155C883A-C890-4D92-9A81-07FD65F5E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725" y="2707580"/>
            <a:ext cx="6029325" cy="3352800"/>
          </a:xfrm>
          <a:prstGeom prst="rect">
            <a:avLst/>
          </a:prstGeom>
        </p:spPr>
      </p:pic>
    </p:spTree>
    <p:extLst>
      <p:ext uri="{BB962C8B-B14F-4D97-AF65-F5344CB8AC3E}">
        <p14:creationId xmlns:p14="http://schemas.microsoft.com/office/powerpoint/2010/main" val="2155423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3.</a:t>
            </a:r>
            <a:r>
              <a:rPr lang="zh-CN" altLang="en-US" b="1" dirty="0"/>
              <a:t> </a:t>
            </a:r>
            <a:r>
              <a:rPr lang="en-US" altLang="zh-CN" b="1" dirty="0"/>
              <a:t>OCR</a:t>
            </a:r>
            <a:r>
              <a:rPr lang="zh-CN" altLang="en-US" b="1" dirty="0"/>
              <a:t>研究的近几年检测与识别模型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4</a:t>
            </a:r>
            <a:r>
              <a:rPr lang="zh-CN" altLang="en-US" dirty="0"/>
              <a:t>）近几年论文数量与占比</a:t>
            </a:r>
            <a:endParaRPr lang="en-US" altLang="zh-CN" dirty="0"/>
          </a:p>
          <a:p>
            <a:pPr marL="0" indent="0">
              <a:buNone/>
            </a:pPr>
            <a:r>
              <a:rPr lang="en-US" altLang="zh-CN" dirty="0"/>
              <a:t>	</a:t>
            </a:r>
            <a:r>
              <a:rPr lang="zh-CN" altLang="en-US" dirty="0"/>
              <a:t>论文效果分析见：</a:t>
            </a:r>
            <a:endParaRPr lang="en-US" altLang="zh-CN" dirty="0"/>
          </a:p>
          <a:p>
            <a:pPr marL="0" indent="0">
              <a:buNone/>
            </a:pPr>
            <a:r>
              <a:rPr lang="en-US" altLang="zh-CN" dirty="0">
                <a:hlinkClick r:id="rId3"/>
              </a:rPr>
              <a:t>https://github.com/hwalsuklee/awesome-deep-text-detection-recognition</a:t>
            </a:r>
            <a:endParaRPr lang="en-US" altLang="zh-CN" dirty="0"/>
          </a:p>
        </p:txBody>
      </p:sp>
    </p:spTree>
    <p:extLst>
      <p:ext uri="{BB962C8B-B14F-4D97-AF65-F5344CB8AC3E}">
        <p14:creationId xmlns:p14="http://schemas.microsoft.com/office/powerpoint/2010/main" val="2841482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1.</a:t>
            </a:r>
            <a:r>
              <a:rPr lang="zh-CN" altLang="en-US" b="1" dirty="0"/>
              <a:t> </a:t>
            </a:r>
            <a:r>
              <a:rPr lang="en-US" altLang="zh-CN" b="1" dirty="0"/>
              <a:t>OCR</a:t>
            </a:r>
            <a:r>
              <a:rPr lang="zh-CN" altLang="en-US" b="1" dirty="0"/>
              <a:t>的兴起背景与研究意义</a:t>
            </a:r>
            <a:endParaRPr lang="zh-CN" altLang="en-US" dirty="0"/>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p:txBody>
          <a:bodyPr/>
          <a:lstStyle/>
          <a:p>
            <a:pPr marL="0" indent="0">
              <a:buNone/>
            </a:pPr>
            <a:r>
              <a:rPr lang="zh-CN" altLang="en-US" dirty="0"/>
              <a:t>（</a:t>
            </a:r>
            <a:r>
              <a:rPr lang="en-US" altLang="zh-CN" dirty="0"/>
              <a:t>5</a:t>
            </a:r>
            <a:r>
              <a:rPr lang="zh-CN" altLang="en-US" dirty="0"/>
              <a:t>）</a:t>
            </a:r>
            <a:r>
              <a:rPr lang="en-US" altLang="zh-CN" dirty="0"/>
              <a:t>OCR</a:t>
            </a:r>
            <a:r>
              <a:rPr lang="zh-CN" altLang="en-US" dirty="0"/>
              <a:t>概况</a:t>
            </a:r>
            <a:endParaRPr lang="en-US" altLang="zh-CN" dirty="0"/>
          </a:p>
        </p:txBody>
      </p:sp>
      <p:pic>
        <p:nvPicPr>
          <p:cNvPr id="6" name="图片 5">
            <a:extLst>
              <a:ext uri="{FF2B5EF4-FFF2-40B4-BE49-F238E27FC236}">
                <a16:creationId xmlns:a16="http://schemas.microsoft.com/office/drawing/2014/main" id="{1833E453-4961-430F-A96E-7B66607065A7}"/>
              </a:ext>
            </a:extLst>
          </p:cNvPr>
          <p:cNvPicPr>
            <a:picLocks noChangeAspect="1"/>
          </p:cNvPicPr>
          <p:nvPr/>
        </p:nvPicPr>
        <p:blipFill rotWithShape="1">
          <a:blip r:embed="rId2"/>
          <a:srcRect l="848" t="2082" r="2305" b="1322"/>
          <a:stretch/>
        </p:blipFill>
        <p:spPr>
          <a:xfrm>
            <a:off x="4882718" y="1346870"/>
            <a:ext cx="6587231" cy="5308847"/>
          </a:xfrm>
          <a:prstGeom prst="rect">
            <a:avLst/>
          </a:prstGeom>
        </p:spPr>
      </p:pic>
    </p:spTree>
    <p:extLst>
      <p:ext uri="{BB962C8B-B14F-4D97-AF65-F5344CB8AC3E}">
        <p14:creationId xmlns:p14="http://schemas.microsoft.com/office/powerpoint/2010/main" val="2063150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4.</a:t>
            </a:r>
            <a:r>
              <a:rPr lang="zh-CN" altLang="en-US" b="1" dirty="0"/>
              <a:t>数据集介绍</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       本章将列举可用于文本检测和识别领域模型训练的一些大型公开数据集，不涉及仅用于模型</a:t>
            </a:r>
            <a:r>
              <a:rPr lang="en-US" altLang="zh-CN" dirty="0"/>
              <a:t>fine-tune</a:t>
            </a:r>
            <a:r>
              <a:rPr lang="zh-CN" altLang="en-US" dirty="0"/>
              <a:t>任务的小型数据集。</a:t>
            </a:r>
          </a:p>
        </p:txBody>
      </p:sp>
    </p:spTree>
    <p:extLst>
      <p:ext uri="{BB962C8B-B14F-4D97-AF65-F5344CB8AC3E}">
        <p14:creationId xmlns:p14="http://schemas.microsoft.com/office/powerpoint/2010/main" val="172233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4.</a:t>
            </a:r>
            <a:r>
              <a:rPr lang="zh-CN" altLang="en-US" b="1" dirty="0"/>
              <a:t>数据集介绍</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a:t>
            </a:r>
            <a:r>
              <a:rPr lang="en-US" altLang="zh-CN" b="1" dirty="0"/>
              <a:t>Synthetic Data for Text </a:t>
            </a:r>
            <a:r>
              <a:rPr lang="en-US" altLang="zh-CN" b="1" dirty="0" err="1"/>
              <a:t>Localisation</a:t>
            </a:r>
            <a:endParaRPr lang="en-US" altLang="zh-CN" b="1" dirty="0"/>
          </a:p>
          <a:p>
            <a:pPr marL="0" indent="0">
              <a:buNone/>
            </a:pPr>
            <a:r>
              <a:rPr lang="zh-CN" altLang="en-US" dirty="0"/>
              <a:t>在复杂背景下人工合成的自然场景文本数据。包含</a:t>
            </a:r>
            <a:r>
              <a:rPr lang="en-US" altLang="zh-CN" dirty="0"/>
              <a:t>858750</a:t>
            </a:r>
            <a:r>
              <a:rPr lang="zh-CN" altLang="en-US" dirty="0"/>
              <a:t>张图像，共</a:t>
            </a:r>
            <a:r>
              <a:rPr lang="en-US" altLang="zh-CN" dirty="0"/>
              <a:t>7266866</a:t>
            </a:r>
            <a:r>
              <a:rPr lang="zh-CN" altLang="en-US" dirty="0"/>
              <a:t>个单词实例，</a:t>
            </a:r>
            <a:r>
              <a:rPr lang="en-US" altLang="zh-CN" dirty="0"/>
              <a:t>28971487</a:t>
            </a:r>
            <a:r>
              <a:rPr lang="zh-CN" altLang="en-US" dirty="0"/>
              <a:t>个字符，文件大小为</a:t>
            </a:r>
            <a:r>
              <a:rPr lang="en-US" altLang="zh-CN" dirty="0"/>
              <a:t>41GB</a:t>
            </a:r>
            <a:r>
              <a:rPr lang="zh-CN" altLang="en-US" dirty="0"/>
              <a:t>。该合成算法，不需要人工标注就可知道文字的</a:t>
            </a:r>
            <a:r>
              <a:rPr lang="en-US" altLang="zh-CN" dirty="0"/>
              <a:t>label</a:t>
            </a:r>
            <a:r>
              <a:rPr lang="zh-CN" altLang="en-US" dirty="0"/>
              <a:t>信息和位置信息，可得到大量自然场景文本标注数据。</a:t>
            </a:r>
          </a:p>
        </p:txBody>
      </p:sp>
    </p:spTree>
    <p:extLst>
      <p:ext uri="{BB962C8B-B14F-4D97-AF65-F5344CB8AC3E}">
        <p14:creationId xmlns:p14="http://schemas.microsoft.com/office/powerpoint/2010/main" val="3257570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4.</a:t>
            </a:r>
            <a:r>
              <a:rPr lang="zh-CN" altLang="en-US" b="1" dirty="0"/>
              <a:t>数据集介绍</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a:t>
            </a:r>
            <a:r>
              <a:rPr lang="en-US" altLang="zh-CN" b="1" dirty="0"/>
              <a:t>Synthetic Data for Text </a:t>
            </a:r>
            <a:r>
              <a:rPr lang="en-US" altLang="zh-CN" b="1" dirty="0" err="1"/>
              <a:t>Localisation</a:t>
            </a:r>
            <a:endParaRPr lang="en-US" altLang="zh-CN" b="1" dirty="0"/>
          </a:p>
        </p:txBody>
      </p:sp>
      <p:pic>
        <p:nvPicPr>
          <p:cNvPr id="4" name="图片 3">
            <a:extLst>
              <a:ext uri="{FF2B5EF4-FFF2-40B4-BE49-F238E27FC236}">
                <a16:creationId xmlns:a16="http://schemas.microsoft.com/office/drawing/2014/main" id="{484350E2-D84C-44E7-9318-8537C75FBF60}"/>
              </a:ext>
            </a:extLst>
          </p:cNvPr>
          <p:cNvPicPr>
            <a:picLocks noChangeAspect="1"/>
          </p:cNvPicPr>
          <p:nvPr/>
        </p:nvPicPr>
        <p:blipFill>
          <a:blip r:embed="rId3"/>
          <a:stretch>
            <a:fillRect/>
          </a:stretch>
        </p:blipFill>
        <p:spPr>
          <a:xfrm>
            <a:off x="1696467" y="2246698"/>
            <a:ext cx="8799066" cy="4502246"/>
          </a:xfrm>
          <a:prstGeom prst="rect">
            <a:avLst/>
          </a:prstGeom>
        </p:spPr>
      </p:pic>
    </p:spTree>
    <p:extLst>
      <p:ext uri="{BB962C8B-B14F-4D97-AF65-F5344CB8AC3E}">
        <p14:creationId xmlns:p14="http://schemas.microsoft.com/office/powerpoint/2010/main" val="1726116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4.</a:t>
            </a:r>
            <a:r>
              <a:rPr lang="zh-CN" altLang="en-US" b="1" dirty="0"/>
              <a:t>数据集介绍</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2</a:t>
            </a:r>
            <a:r>
              <a:rPr lang="zh-CN" altLang="en-US" dirty="0"/>
              <a:t>）</a:t>
            </a:r>
            <a:r>
              <a:rPr lang="en-US" altLang="zh-CN" b="1" dirty="0"/>
              <a:t>COCO-TEXT</a:t>
            </a:r>
          </a:p>
          <a:p>
            <a:pPr marL="0" indent="0">
              <a:buNone/>
            </a:pPr>
            <a:r>
              <a:rPr lang="zh-CN" altLang="en-US" dirty="0"/>
              <a:t>该数据集，包括</a:t>
            </a:r>
            <a:r>
              <a:rPr lang="en-US" altLang="zh-CN" dirty="0"/>
              <a:t>63686</a:t>
            </a:r>
            <a:r>
              <a:rPr lang="zh-CN" altLang="en-US" dirty="0"/>
              <a:t>幅图像，</a:t>
            </a:r>
            <a:r>
              <a:rPr lang="en-US" altLang="zh-CN" dirty="0"/>
              <a:t>173589</a:t>
            </a:r>
            <a:r>
              <a:rPr lang="zh-CN" altLang="en-US" dirty="0"/>
              <a:t>个文本实例，包括手写版和打印版，清晰版和非清晰版。文件大小</a:t>
            </a:r>
            <a:r>
              <a:rPr lang="en-US" altLang="zh-CN" dirty="0"/>
              <a:t>12.58GB</a:t>
            </a:r>
            <a:r>
              <a:rPr lang="zh-CN" altLang="en-US" dirty="0"/>
              <a:t>，训练集：</a:t>
            </a:r>
            <a:r>
              <a:rPr lang="en-US" altLang="zh-CN" dirty="0"/>
              <a:t>43686</a:t>
            </a:r>
            <a:r>
              <a:rPr lang="zh-CN" altLang="en-US" dirty="0"/>
              <a:t>张，测试集：</a:t>
            </a:r>
            <a:r>
              <a:rPr lang="en-US" altLang="zh-CN" dirty="0"/>
              <a:t>10000</a:t>
            </a:r>
            <a:r>
              <a:rPr lang="zh-CN" altLang="en-US" dirty="0"/>
              <a:t>张，验证集：</a:t>
            </a:r>
            <a:r>
              <a:rPr lang="en-US" altLang="zh-CN" dirty="0"/>
              <a:t>10000</a:t>
            </a:r>
            <a:r>
              <a:rPr lang="zh-CN" altLang="en-US" dirty="0"/>
              <a:t>张。</a:t>
            </a:r>
            <a:endParaRPr lang="en-US" altLang="zh-CN" b="1" dirty="0"/>
          </a:p>
        </p:txBody>
      </p:sp>
    </p:spTree>
    <p:extLst>
      <p:ext uri="{BB962C8B-B14F-4D97-AF65-F5344CB8AC3E}">
        <p14:creationId xmlns:p14="http://schemas.microsoft.com/office/powerpoint/2010/main" val="2976918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4.</a:t>
            </a:r>
            <a:r>
              <a:rPr lang="zh-CN" altLang="en-US" b="1" dirty="0"/>
              <a:t>数据集介绍</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2</a:t>
            </a:r>
            <a:r>
              <a:rPr lang="zh-CN" altLang="en-US" dirty="0"/>
              <a:t>）</a:t>
            </a:r>
            <a:r>
              <a:rPr lang="en-US" altLang="zh-CN" b="1" dirty="0"/>
              <a:t>COCO-TEXT</a:t>
            </a:r>
          </a:p>
        </p:txBody>
      </p:sp>
      <p:pic>
        <p:nvPicPr>
          <p:cNvPr id="4" name="图片 3">
            <a:extLst>
              <a:ext uri="{FF2B5EF4-FFF2-40B4-BE49-F238E27FC236}">
                <a16:creationId xmlns:a16="http://schemas.microsoft.com/office/drawing/2014/main" id="{05D26D7F-2DB8-4051-B3E8-2EA5B7262AFE}"/>
              </a:ext>
            </a:extLst>
          </p:cNvPr>
          <p:cNvPicPr>
            <a:picLocks noChangeAspect="1"/>
          </p:cNvPicPr>
          <p:nvPr/>
        </p:nvPicPr>
        <p:blipFill>
          <a:blip r:embed="rId3"/>
          <a:stretch>
            <a:fillRect/>
          </a:stretch>
        </p:blipFill>
        <p:spPr>
          <a:xfrm>
            <a:off x="2924276" y="2380356"/>
            <a:ext cx="6837230" cy="4224630"/>
          </a:xfrm>
          <a:prstGeom prst="rect">
            <a:avLst/>
          </a:prstGeom>
        </p:spPr>
      </p:pic>
    </p:spTree>
    <p:extLst>
      <p:ext uri="{BB962C8B-B14F-4D97-AF65-F5344CB8AC3E}">
        <p14:creationId xmlns:p14="http://schemas.microsoft.com/office/powerpoint/2010/main" val="3487967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4.</a:t>
            </a:r>
            <a:r>
              <a:rPr lang="zh-CN" altLang="en-US" b="1" dirty="0"/>
              <a:t>数据集介绍</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3</a:t>
            </a:r>
            <a:r>
              <a:rPr lang="zh-CN" altLang="en-US" dirty="0"/>
              <a:t>）</a:t>
            </a:r>
            <a:r>
              <a:rPr lang="en-US" altLang="zh-CN" b="1" dirty="0"/>
              <a:t>ICDAR</a:t>
            </a:r>
          </a:p>
          <a:p>
            <a:pPr marL="0" indent="0">
              <a:buNone/>
            </a:pPr>
            <a:r>
              <a:rPr lang="en-US" altLang="zh-CN" dirty="0"/>
              <a:t>ICDAR</a:t>
            </a:r>
            <a:r>
              <a:rPr lang="zh-CN" altLang="en-US" dirty="0"/>
              <a:t>数据集每届呈现的特点不同，难度和复杂性也逐渐提高。从</a:t>
            </a:r>
            <a:r>
              <a:rPr lang="en-US" altLang="zh-CN" dirty="0"/>
              <a:t>ICDAR 2013</a:t>
            </a:r>
            <a:r>
              <a:rPr lang="zh-CN" altLang="en-US" dirty="0"/>
              <a:t>起，主要针对在自然场景下的水平文字检测，随后在</a:t>
            </a:r>
            <a:r>
              <a:rPr lang="en-US" altLang="zh-CN" dirty="0"/>
              <a:t>ICDAR2015</a:t>
            </a:r>
            <a:r>
              <a:rPr lang="zh-CN" altLang="en-US" dirty="0"/>
              <a:t>和</a:t>
            </a:r>
            <a:r>
              <a:rPr lang="en-US" altLang="zh-CN" dirty="0"/>
              <a:t>ICDAR2017</a:t>
            </a:r>
            <a:r>
              <a:rPr lang="zh-CN" altLang="en-US" dirty="0"/>
              <a:t>中，数据集的难度不断增加，文字检测不仅要在自然场景下完成，字体变化如模糊、倾斜、背景干扰等也增加复杂性和识别难度，带来更大挑战。</a:t>
            </a:r>
            <a:r>
              <a:rPr lang="en-US" altLang="zh-CN" dirty="0"/>
              <a:t>ICDAR2017</a:t>
            </a:r>
            <a:r>
              <a:rPr lang="zh-CN" altLang="en-US" dirty="0"/>
              <a:t>又增加了多国语言的文字检测，难度进一步加深。</a:t>
            </a:r>
            <a:endParaRPr lang="en-US" altLang="zh-CN" b="1" dirty="0"/>
          </a:p>
        </p:txBody>
      </p:sp>
    </p:spTree>
    <p:extLst>
      <p:ext uri="{BB962C8B-B14F-4D97-AF65-F5344CB8AC3E}">
        <p14:creationId xmlns:p14="http://schemas.microsoft.com/office/powerpoint/2010/main" val="264755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4.</a:t>
            </a:r>
            <a:r>
              <a:rPr lang="zh-CN" altLang="en-US" b="1" dirty="0"/>
              <a:t>数据集介绍</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3</a:t>
            </a:r>
            <a:r>
              <a:rPr lang="zh-CN" altLang="en-US" dirty="0"/>
              <a:t>）</a:t>
            </a:r>
            <a:r>
              <a:rPr lang="en-US" altLang="zh-CN" b="1" dirty="0"/>
              <a:t>ICDAR</a:t>
            </a:r>
          </a:p>
        </p:txBody>
      </p:sp>
      <p:pic>
        <p:nvPicPr>
          <p:cNvPr id="4" name="图片 3">
            <a:extLst>
              <a:ext uri="{FF2B5EF4-FFF2-40B4-BE49-F238E27FC236}">
                <a16:creationId xmlns:a16="http://schemas.microsoft.com/office/drawing/2014/main" id="{1FCE50B7-1414-42B5-9A4C-55E404A1B13F}"/>
              </a:ext>
            </a:extLst>
          </p:cNvPr>
          <p:cNvPicPr>
            <a:picLocks noChangeAspect="1"/>
          </p:cNvPicPr>
          <p:nvPr/>
        </p:nvPicPr>
        <p:blipFill>
          <a:blip r:embed="rId3"/>
          <a:stretch>
            <a:fillRect/>
          </a:stretch>
        </p:blipFill>
        <p:spPr>
          <a:xfrm>
            <a:off x="838200" y="2721468"/>
            <a:ext cx="10829925" cy="2533650"/>
          </a:xfrm>
          <a:prstGeom prst="rect">
            <a:avLst/>
          </a:prstGeom>
        </p:spPr>
      </p:pic>
    </p:spTree>
    <p:extLst>
      <p:ext uri="{BB962C8B-B14F-4D97-AF65-F5344CB8AC3E}">
        <p14:creationId xmlns:p14="http://schemas.microsoft.com/office/powerpoint/2010/main" val="1487039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4.</a:t>
            </a:r>
            <a:r>
              <a:rPr lang="zh-CN" altLang="en-US" b="1" dirty="0"/>
              <a:t>数据集介绍</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4</a:t>
            </a:r>
            <a:r>
              <a:rPr lang="zh-CN" altLang="en-US" dirty="0"/>
              <a:t>）</a:t>
            </a:r>
            <a:r>
              <a:rPr lang="en-US" altLang="zh-CN" b="1" dirty="0"/>
              <a:t>Google FSNS</a:t>
            </a:r>
          </a:p>
          <a:p>
            <a:pPr marL="0" indent="0">
              <a:buNone/>
            </a:pPr>
            <a:r>
              <a:rPr lang="zh-CN" altLang="en-US" dirty="0"/>
              <a:t>该数据集是从谷歌法国街景图片上获得的一百多万张街道名字标志，每一张包含同一街道标志牌的不同视角，图像大小为</a:t>
            </a:r>
            <a:r>
              <a:rPr lang="en-US" altLang="zh-CN" dirty="0"/>
              <a:t>600*150</a:t>
            </a:r>
            <a:r>
              <a:rPr lang="zh-CN" altLang="en-US" dirty="0"/>
              <a:t>，训练集</a:t>
            </a:r>
            <a:r>
              <a:rPr lang="en-US" altLang="zh-CN" dirty="0"/>
              <a:t>1044868</a:t>
            </a:r>
            <a:r>
              <a:rPr lang="zh-CN" altLang="en-US" dirty="0"/>
              <a:t>张，验证集</a:t>
            </a:r>
            <a:r>
              <a:rPr lang="en-US" altLang="zh-CN" dirty="0"/>
              <a:t>16150</a:t>
            </a:r>
            <a:r>
              <a:rPr lang="zh-CN" altLang="en-US" dirty="0"/>
              <a:t>张，测试集</a:t>
            </a:r>
            <a:r>
              <a:rPr lang="en-US" altLang="zh-CN" dirty="0"/>
              <a:t>20404</a:t>
            </a:r>
            <a:r>
              <a:rPr lang="zh-CN" altLang="en-US" dirty="0"/>
              <a:t>张。</a:t>
            </a:r>
            <a:endParaRPr lang="en-US" altLang="zh-CN" b="1" dirty="0"/>
          </a:p>
        </p:txBody>
      </p:sp>
    </p:spTree>
    <p:extLst>
      <p:ext uri="{BB962C8B-B14F-4D97-AF65-F5344CB8AC3E}">
        <p14:creationId xmlns:p14="http://schemas.microsoft.com/office/powerpoint/2010/main" val="2797064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4.</a:t>
            </a:r>
            <a:r>
              <a:rPr lang="zh-CN" altLang="en-US" b="1" dirty="0"/>
              <a:t>数据集介绍</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4</a:t>
            </a:r>
            <a:r>
              <a:rPr lang="zh-CN" altLang="en-US" dirty="0"/>
              <a:t>）</a:t>
            </a:r>
            <a:r>
              <a:rPr lang="en-US" altLang="zh-CN" b="1" dirty="0"/>
              <a:t>Google FSNS</a:t>
            </a:r>
          </a:p>
        </p:txBody>
      </p:sp>
      <p:pic>
        <p:nvPicPr>
          <p:cNvPr id="4" name="图片 3">
            <a:extLst>
              <a:ext uri="{FF2B5EF4-FFF2-40B4-BE49-F238E27FC236}">
                <a16:creationId xmlns:a16="http://schemas.microsoft.com/office/drawing/2014/main" id="{46FE923B-2D49-4B91-9CF5-58359562E44C}"/>
              </a:ext>
            </a:extLst>
          </p:cNvPr>
          <p:cNvPicPr>
            <a:picLocks noChangeAspect="1"/>
          </p:cNvPicPr>
          <p:nvPr/>
        </p:nvPicPr>
        <p:blipFill>
          <a:blip r:embed="rId3"/>
          <a:stretch>
            <a:fillRect/>
          </a:stretch>
        </p:blipFill>
        <p:spPr>
          <a:xfrm>
            <a:off x="1473832" y="2396873"/>
            <a:ext cx="9244336" cy="4096002"/>
          </a:xfrm>
          <a:prstGeom prst="rect">
            <a:avLst/>
          </a:prstGeom>
        </p:spPr>
      </p:pic>
    </p:spTree>
    <p:extLst>
      <p:ext uri="{BB962C8B-B14F-4D97-AF65-F5344CB8AC3E}">
        <p14:creationId xmlns:p14="http://schemas.microsoft.com/office/powerpoint/2010/main" val="1783704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4.</a:t>
            </a:r>
            <a:r>
              <a:rPr lang="zh-CN" altLang="en-US" b="1" dirty="0"/>
              <a:t>数据集介绍</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5</a:t>
            </a:r>
            <a:r>
              <a:rPr lang="zh-CN" altLang="en-US" dirty="0"/>
              <a:t>）</a:t>
            </a:r>
            <a:r>
              <a:rPr lang="en-US" altLang="zh-CN" b="1" dirty="0"/>
              <a:t>Chinese Text in the Wild(CTW)</a:t>
            </a:r>
          </a:p>
          <a:p>
            <a:pPr marL="0" indent="0">
              <a:buNone/>
            </a:pPr>
            <a:r>
              <a:rPr lang="zh-CN" altLang="en-US" dirty="0"/>
              <a:t>该数据集包含</a:t>
            </a:r>
            <a:r>
              <a:rPr lang="en-US" altLang="zh-CN" dirty="0"/>
              <a:t>32285</a:t>
            </a:r>
            <a:r>
              <a:rPr lang="zh-CN" altLang="en-US" dirty="0"/>
              <a:t>张图像，</a:t>
            </a:r>
            <a:r>
              <a:rPr lang="en-US" altLang="zh-CN" dirty="0"/>
              <a:t>1018402</a:t>
            </a:r>
            <a:r>
              <a:rPr lang="zh-CN" altLang="en-US" dirty="0"/>
              <a:t>个中文字符</a:t>
            </a:r>
            <a:r>
              <a:rPr lang="en-US" altLang="zh-CN" dirty="0"/>
              <a:t>(</a:t>
            </a:r>
            <a:r>
              <a:rPr lang="zh-CN" altLang="en-US" dirty="0"/>
              <a:t>来自于腾讯街景</a:t>
            </a:r>
            <a:r>
              <a:rPr lang="en-US" altLang="zh-CN" dirty="0"/>
              <a:t>), </a:t>
            </a:r>
            <a:r>
              <a:rPr lang="zh-CN" altLang="en-US" dirty="0"/>
              <a:t>包含平面文本，凸起文本，城市文本，农村文本，低亮度文本，远处文本，部分遮挡文本。图像大小</a:t>
            </a:r>
            <a:r>
              <a:rPr lang="en-US" altLang="zh-CN" dirty="0"/>
              <a:t>2048*2048</a:t>
            </a:r>
            <a:r>
              <a:rPr lang="zh-CN" altLang="en-US" dirty="0"/>
              <a:t>，数据集大小为</a:t>
            </a:r>
            <a:r>
              <a:rPr lang="en-US" altLang="zh-CN" dirty="0"/>
              <a:t>31GB</a:t>
            </a:r>
            <a:r>
              <a:rPr lang="zh-CN" altLang="en-US" dirty="0"/>
              <a:t>。以</a:t>
            </a:r>
            <a:r>
              <a:rPr lang="en-US" altLang="zh-CN" dirty="0"/>
              <a:t>(8:1:1)</a:t>
            </a:r>
            <a:r>
              <a:rPr lang="zh-CN" altLang="en-US" dirty="0"/>
              <a:t>的比例将数据集分为训练集</a:t>
            </a:r>
            <a:r>
              <a:rPr lang="en-US" altLang="zh-CN" dirty="0"/>
              <a:t>(25887</a:t>
            </a:r>
            <a:r>
              <a:rPr lang="zh-CN" altLang="en-US" dirty="0"/>
              <a:t>张图像，</a:t>
            </a:r>
            <a:r>
              <a:rPr lang="en-US" altLang="zh-CN" dirty="0"/>
              <a:t>812872</a:t>
            </a:r>
            <a:r>
              <a:rPr lang="zh-CN" altLang="en-US" dirty="0"/>
              <a:t>个汉字</a:t>
            </a:r>
            <a:r>
              <a:rPr lang="en-US" altLang="zh-CN" dirty="0"/>
              <a:t>)</a:t>
            </a:r>
            <a:r>
              <a:rPr lang="zh-CN" altLang="en-US" dirty="0"/>
              <a:t>，测试集</a:t>
            </a:r>
            <a:r>
              <a:rPr lang="en-US" altLang="zh-CN" dirty="0"/>
              <a:t>(3269</a:t>
            </a:r>
            <a:r>
              <a:rPr lang="zh-CN" altLang="en-US" dirty="0"/>
              <a:t>张图像，</a:t>
            </a:r>
            <a:r>
              <a:rPr lang="en-US" altLang="zh-CN" dirty="0"/>
              <a:t>103519</a:t>
            </a:r>
            <a:r>
              <a:rPr lang="zh-CN" altLang="en-US" dirty="0"/>
              <a:t>个汉字</a:t>
            </a:r>
            <a:r>
              <a:rPr lang="en-US" altLang="zh-CN" dirty="0"/>
              <a:t>)</a:t>
            </a:r>
            <a:r>
              <a:rPr lang="zh-CN" altLang="en-US" dirty="0"/>
              <a:t>，验证集</a:t>
            </a:r>
            <a:r>
              <a:rPr lang="en-US" altLang="zh-CN" dirty="0"/>
              <a:t>(3129</a:t>
            </a:r>
            <a:r>
              <a:rPr lang="zh-CN" altLang="en-US" dirty="0"/>
              <a:t>张图像，</a:t>
            </a:r>
            <a:r>
              <a:rPr lang="en-US" altLang="zh-CN" dirty="0"/>
              <a:t>103519</a:t>
            </a:r>
            <a:r>
              <a:rPr lang="zh-CN" altLang="en-US" dirty="0"/>
              <a:t>个汉字</a:t>
            </a:r>
            <a:r>
              <a:rPr lang="en-US" altLang="zh-CN" dirty="0"/>
              <a:t>)</a:t>
            </a:r>
            <a:r>
              <a:rPr lang="zh-CN" altLang="en-US" dirty="0"/>
              <a:t>。</a:t>
            </a:r>
            <a:endParaRPr lang="en-US" altLang="zh-CN" b="1" dirty="0"/>
          </a:p>
        </p:txBody>
      </p:sp>
    </p:spTree>
    <p:extLst>
      <p:ext uri="{BB962C8B-B14F-4D97-AF65-F5344CB8AC3E}">
        <p14:creationId xmlns:p14="http://schemas.microsoft.com/office/powerpoint/2010/main" val="309039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lnSpcReduction="10000"/>
          </a:bodyPr>
          <a:lstStyle/>
          <a:p>
            <a:pPr marL="0" indent="0">
              <a:buNone/>
            </a:pPr>
            <a:r>
              <a:rPr lang="en-US" altLang="zh-CN" dirty="0"/>
              <a:t>       OCR</a:t>
            </a:r>
            <a:r>
              <a:rPr lang="zh-CN" altLang="en-US" dirty="0"/>
              <a:t>传统上指对输入扫描文档图像进行分析处理，识别出图像中文字信息。场景文字识别（</a:t>
            </a:r>
            <a:r>
              <a:rPr lang="en-US" altLang="zh-CN" dirty="0"/>
              <a:t>Scene Text Recognition</a:t>
            </a:r>
            <a:r>
              <a:rPr lang="zh-CN" altLang="en-US" dirty="0"/>
              <a:t>，</a:t>
            </a:r>
            <a:r>
              <a:rPr lang="en-US" altLang="zh-CN" dirty="0"/>
              <a:t>STR</a:t>
            </a:r>
            <a:r>
              <a:rPr lang="zh-CN" altLang="en-US" dirty="0"/>
              <a:t>）指识别自然场景图片中的文字信息。自然场景图像中的文字识别，其难度远大于扫描文档图像中的文字识别，因为它的文字展现形式极其丰富：</a:t>
            </a:r>
          </a:p>
          <a:p>
            <a:r>
              <a:rPr lang="zh-CN" altLang="en-US" dirty="0"/>
              <a:t>允许多种语言文本混合，字符可以有不同的大小、字体、颜色、亮度、对比度等。</a:t>
            </a:r>
          </a:p>
          <a:p>
            <a:r>
              <a:rPr lang="zh-CN" altLang="en-US" dirty="0"/>
              <a:t>文本行可能有横向、竖向、弯曲、旋转、扭曲等式样。</a:t>
            </a:r>
          </a:p>
          <a:p>
            <a:r>
              <a:rPr lang="zh-CN" altLang="en-US" dirty="0"/>
              <a:t>图像中的文字区域还可能会产生变形</a:t>
            </a:r>
            <a:r>
              <a:rPr lang="en-US" altLang="zh-CN" dirty="0"/>
              <a:t>(</a:t>
            </a:r>
            <a:r>
              <a:rPr lang="zh-CN" altLang="en-US" dirty="0"/>
              <a:t>透视、仿射变换</a:t>
            </a:r>
            <a:r>
              <a:rPr lang="en-US" altLang="zh-CN" dirty="0"/>
              <a:t>)</a:t>
            </a:r>
            <a:r>
              <a:rPr lang="zh-CN" altLang="en-US" dirty="0"/>
              <a:t>、残缺、模糊等现象。</a:t>
            </a:r>
          </a:p>
          <a:p>
            <a:r>
              <a:rPr lang="zh-CN" altLang="en-US" dirty="0"/>
              <a:t>自然场景图像的背景极其多样。如文字可以出现在平面、曲面或折皱面上；文字区域附近有复杂的干扰纹理、或者非文字区域有近似文字的纹理，比如沙地、草丛、栅栏、砖墙等。</a:t>
            </a:r>
          </a:p>
          <a:p>
            <a:pPr marL="0" indent="0">
              <a:buNone/>
            </a:pPr>
            <a:endParaRPr lang="en-US" altLang="zh-CN" dirty="0"/>
          </a:p>
        </p:txBody>
      </p:sp>
    </p:spTree>
    <p:extLst>
      <p:ext uri="{BB962C8B-B14F-4D97-AF65-F5344CB8AC3E}">
        <p14:creationId xmlns:p14="http://schemas.microsoft.com/office/powerpoint/2010/main" val="25584241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4.</a:t>
            </a:r>
            <a:r>
              <a:rPr lang="zh-CN" altLang="en-US" b="1" dirty="0"/>
              <a:t>数据集介绍</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5</a:t>
            </a:r>
            <a:r>
              <a:rPr lang="zh-CN" altLang="en-US" dirty="0"/>
              <a:t>）</a:t>
            </a:r>
            <a:r>
              <a:rPr lang="en-US" altLang="zh-CN" b="1" dirty="0"/>
              <a:t>Chinese Text in the Wild(CTW)</a:t>
            </a:r>
          </a:p>
        </p:txBody>
      </p:sp>
      <p:pic>
        <p:nvPicPr>
          <p:cNvPr id="5" name="图片 4">
            <a:extLst>
              <a:ext uri="{FF2B5EF4-FFF2-40B4-BE49-F238E27FC236}">
                <a16:creationId xmlns:a16="http://schemas.microsoft.com/office/drawing/2014/main" id="{E207DDFB-1BCC-4AAF-9197-551E9286572B}"/>
              </a:ext>
            </a:extLst>
          </p:cNvPr>
          <p:cNvPicPr>
            <a:picLocks noChangeAspect="1"/>
          </p:cNvPicPr>
          <p:nvPr/>
        </p:nvPicPr>
        <p:blipFill>
          <a:blip r:embed="rId3"/>
          <a:stretch>
            <a:fillRect/>
          </a:stretch>
        </p:blipFill>
        <p:spPr>
          <a:xfrm>
            <a:off x="2674028" y="2299317"/>
            <a:ext cx="6843944" cy="4419163"/>
          </a:xfrm>
          <a:prstGeom prst="rect">
            <a:avLst/>
          </a:prstGeom>
        </p:spPr>
      </p:pic>
    </p:spTree>
    <p:extLst>
      <p:ext uri="{BB962C8B-B14F-4D97-AF65-F5344CB8AC3E}">
        <p14:creationId xmlns:p14="http://schemas.microsoft.com/office/powerpoint/2010/main" val="29928132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a:xfrm>
            <a:off x="838200" y="365125"/>
            <a:ext cx="10515600" cy="1325563"/>
          </a:xfrm>
        </p:spPr>
        <p:txBody>
          <a:bodyPr/>
          <a:lstStyle/>
          <a:p>
            <a:r>
              <a:rPr lang="en-US" altLang="zh-CN" b="1" dirty="0"/>
              <a:t>5.</a:t>
            </a:r>
            <a:r>
              <a:rPr lang="zh-CN" altLang="en-US" b="1" dirty="0"/>
              <a:t>典型应用场景</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a:t>
            </a:r>
            <a:r>
              <a:rPr lang="en-US" altLang="zh-CN" dirty="0"/>
              <a:t>1</a:t>
            </a:r>
            <a:r>
              <a:rPr lang="zh-CN" altLang="en-US" dirty="0"/>
              <a:t>）工业自动化</a:t>
            </a:r>
            <a:r>
              <a:rPr lang="en-US" altLang="zh-CN" dirty="0"/>
              <a:t>-</a:t>
            </a:r>
            <a:r>
              <a:rPr lang="zh-CN" altLang="en-US" dirty="0"/>
              <a:t>物流</a:t>
            </a:r>
            <a:endParaRPr lang="en-US" altLang="zh-CN" dirty="0"/>
          </a:p>
          <a:p>
            <a:pPr marL="0" indent="0">
              <a:buNone/>
            </a:pPr>
            <a:r>
              <a:rPr lang="en-US" altLang="zh-CN" dirty="0"/>
              <a:t>	OCR</a:t>
            </a:r>
            <a:r>
              <a:rPr lang="zh-CN" altLang="en-US" dirty="0"/>
              <a:t>扫码移动终端设备</a:t>
            </a:r>
            <a:r>
              <a:rPr lang="en-US" altLang="zh-CN" dirty="0"/>
              <a:t>:</a:t>
            </a:r>
            <a:r>
              <a:rPr lang="zh-CN" altLang="en-US" dirty="0"/>
              <a:t>快递员单号扫码</a:t>
            </a:r>
            <a:endParaRPr lang="en-US" altLang="zh-CN" dirty="0"/>
          </a:p>
          <a:p>
            <a:pPr marL="0" indent="0">
              <a:buNone/>
            </a:pPr>
            <a:r>
              <a:rPr lang="zh-CN" altLang="en-US" dirty="0"/>
              <a:t>（</a:t>
            </a:r>
            <a:r>
              <a:rPr lang="en-US" altLang="zh-CN" dirty="0"/>
              <a:t>2</a:t>
            </a:r>
            <a:r>
              <a:rPr lang="zh-CN" altLang="en-US" dirty="0"/>
              <a:t>）二维码</a:t>
            </a:r>
            <a:endParaRPr lang="en-US" altLang="zh-CN" dirty="0"/>
          </a:p>
          <a:p>
            <a:pPr marL="0" indent="0">
              <a:buNone/>
            </a:pPr>
            <a:r>
              <a:rPr lang="en-US" altLang="zh-CN" b="1" dirty="0"/>
              <a:t>	</a:t>
            </a:r>
            <a:r>
              <a:rPr lang="zh-CN" altLang="en-US" dirty="0"/>
              <a:t>二维码支付</a:t>
            </a:r>
            <a:endParaRPr lang="en-US" altLang="zh-CN" dirty="0"/>
          </a:p>
          <a:p>
            <a:pPr marL="0" indent="0">
              <a:buNone/>
            </a:pPr>
            <a:r>
              <a:rPr lang="zh-CN" altLang="en-US" dirty="0"/>
              <a:t>（</a:t>
            </a:r>
            <a:r>
              <a:rPr lang="en-US" altLang="zh-CN" dirty="0"/>
              <a:t>3</a:t>
            </a:r>
            <a:r>
              <a:rPr lang="zh-CN" altLang="en-US" dirty="0"/>
              <a:t>）视觉输入与访问</a:t>
            </a:r>
            <a:endParaRPr lang="en-US" altLang="zh-CN" dirty="0"/>
          </a:p>
          <a:p>
            <a:pPr marL="0" indent="0">
              <a:buNone/>
            </a:pPr>
            <a:r>
              <a:rPr lang="en-US" altLang="zh-CN" b="1" dirty="0"/>
              <a:t>	</a:t>
            </a:r>
            <a:r>
              <a:rPr lang="zh-CN" altLang="en-US" dirty="0"/>
              <a:t>对纸质文件、书刊杂志、</a:t>
            </a:r>
            <a:r>
              <a:rPr lang="en-US" altLang="zh-CN" dirty="0"/>
              <a:t>PDF</a:t>
            </a:r>
            <a:r>
              <a:rPr lang="zh-CN" altLang="en-US" dirty="0"/>
              <a:t>格式的电子资料识别</a:t>
            </a:r>
            <a:endParaRPr lang="en-US" altLang="zh-CN" dirty="0"/>
          </a:p>
          <a:p>
            <a:pPr marL="0" indent="0">
              <a:buNone/>
            </a:pPr>
            <a:r>
              <a:rPr lang="zh-CN" altLang="en-US" dirty="0"/>
              <a:t>（</a:t>
            </a:r>
            <a:r>
              <a:rPr lang="en-US" altLang="zh-CN" dirty="0"/>
              <a:t>4</a:t>
            </a:r>
            <a:r>
              <a:rPr lang="zh-CN" altLang="en-US" dirty="0"/>
              <a:t>）车牌识别</a:t>
            </a:r>
            <a:endParaRPr lang="en-US" altLang="zh-CN" dirty="0"/>
          </a:p>
          <a:p>
            <a:pPr marL="0" indent="0">
              <a:buNone/>
            </a:pPr>
            <a:r>
              <a:rPr lang="zh-CN" altLang="en-US" dirty="0"/>
              <a:t>（</a:t>
            </a:r>
            <a:r>
              <a:rPr lang="en-US" altLang="zh-CN" dirty="0"/>
              <a:t>5</a:t>
            </a:r>
            <a:r>
              <a:rPr lang="zh-CN" altLang="en-US" dirty="0"/>
              <a:t>）火车站闸机身份验证</a:t>
            </a:r>
            <a:endParaRPr lang="en-US" altLang="zh-CN" dirty="0"/>
          </a:p>
          <a:p>
            <a:pPr marL="0" indent="0">
              <a:buNone/>
            </a:pPr>
            <a:r>
              <a:rPr lang="zh-CN" altLang="en-US" dirty="0"/>
              <a:t>（</a:t>
            </a:r>
            <a:r>
              <a:rPr lang="en-US" altLang="zh-CN" dirty="0"/>
              <a:t>6</a:t>
            </a:r>
            <a:r>
              <a:rPr lang="zh-CN" altLang="en-US" dirty="0"/>
              <a:t>）无人驾驶</a:t>
            </a:r>
            <a:endParaRPr lang="en-US" altLang="zh-CN" b="1" dirty="0"/>
          </a:p>
        </p:txBody>
      </p:sp>
    </p:spTree>
    <p:extLst>
      <p:ext uri="{BB962C8B-B14F-4D97-AF65-F5344CB8AC3E}">
        <p14:creationId xmlns:p14="http://schemas.microsoft.com/office/powerpoint/2010/main" val="13185172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a:xfrm>
            <a:off x="838200" y="365125"/>
            <a:ext cx="10515600" cy="1325563"/>
          </a:xfrm>
        </p:spPr>
        <p:txBody>
          <a:bodyPr/>
          <a:lstStyle/>
          <a:p>
            <a:r>
              <a:rPr lang="en-US" altLang="zh-CN" b="1" dirty="0"/>
              <a:t>5.</a:t>
            </a:r>
            <a:r>
              <a:rPr lang="zh-CN" altLang="en-US" b="1" dirty="0"/>
              <a:t>业内产品报价</a:t>
            </a:r>
          </a:p>
        </p:txBody>
      </p:sp>
      <p:sp>
        <p:nvSpPr>
          <p:cNvPr id="3" name="文本框 2">
            <a:extLst>
              <a:ext uri="{FF2B5EF4-FFF2-40B4-BE49-F238E27FC236}">
                <a16:creationId xmlns:a16="http://schemas.microsoft.com/office/drawing/2014/main" id="{6085FF45-1DFD-4B8A-BDFF-6435D3106EA9}"/>
              </a:ext>
            </a:extLst>
          </p:cNvPr>
          <p:cNvSpPr txBox="1"/>
          <p:nvPr/>
        </p:nvSpPr>
        <p:spPr>
          <a:xfrm>
            <a:off x="1111189" y="1690688"/>
            <a:ext cx="8549196" cy="5124480"/>
          </a:xfrm>
          <a:prstGeom prst="rect">
            <a:avLst/>
          </a:prstGeom>
          <a:noFill/>
        </p:spPr>
        <p:txBody>
          <a:bodyPr wrap="square" rtlCol="0">
            <a:spAutoFit/>
          </a:bodyPr>
          <a:lstStyle/>
          <a:p>
            <a:pPr>
              <a:lnSpc>
                <a:spcPct val="90000"/>
              </a:lnSpc>
              <a:spcBef>
                <a:spcPts val="1000"/>
              </a:spcBef>
            </a:pPr>
            <a:r>
              <a:rPr lang="en-US" altLang="zh-CN" sz="2800" b="1" dirty="0"/>
              <a:t>OCR</a:t>
            </a:r>
            <a:r>
              <a:rPr lang="zh-CN" altLang="en-US" sz="2800" b="1" dirty="0"/>
              <a:t>产品相关链接</a:t>
            </a:r>
            <a:endParaRPr lang="en-US" altLang="zh-CN" sz="2800" b="1" dirty="0"/>
          </a:p>
          <a:p>
            <a:pPr>
              <a:lnSpc>
                <a:spcPct val="90000"/>
              </a:lnSpc>
              <a:spcBef>
                <a:spcPts val="1000"/>
              </a:spcBef>
            </a:pPr>
            <a:r>
              <a:rPr lang="zh-CN" altLang="en-US" sz="2800" dirty="0"/>
              <a:t>百度</a:t>
            </a:r>
            <a:r>
              <a:rPr lang="en-US" altLang="zh-CN" sz="2800" dirty="0"/>
              <a:t>OCR</a:t>
            </a:r>
          </a:p>
          <a:p>
            <a:pPr>
              <a:lnSpc>
                <a:spcPct val="90000"/>
              </a:lnSpc>
              <a:spcBef>
                <a:spcPts val="1000"/>
              </a:spcBef>
            </a:pPr>
            <a:r>
              <a:rPr lang="en-US" altLang="zh-CN" sz="2800" dirty="0"/>
              <a:t>https://cloud.baidu.com/product/ocr/</a:t>
            </a:r>
          </a:p>
          <a:p>
            <a:pPr>
              <a:lnSpc>
                <a:spcPct val="90000"/>
              </a:lnSpc>
              <a:spcBef>
                <a:spcPts val="1000"/>
              </a:spcBef>
            </a:pPr>
            <a:r>
              <a:rPr lang="zh-CN" altLang="en-US" sz="2800" dirty="0"/>
              <a:t>腾讯</a:t>
            </a:r>
            <a:r>
              <a:rPr lang="en-US" altLang="zh-CN" sz="2800" dirty="0"/>
              <a:t>OCR</a:t>
            </a:r>
          </a:p>
          <a:p>
            <a:pPr>
              <a:lnSpc>
                <a:spcPct val="90000"/>
              </a:lnSpc>
              <a:spcBef>
                <a:spcPts val="1000"/>
              </a:spcBef>
            </a:pPr>
            <a:r>
              <a:rPr lang="en-US" altLang="zh-CN" sz="2800" dirty="0"/>
              <a:t>https://ai.qq.com/product/ocr.shtml</a:t>
            </a:r>
          </a:p>
          <a:p>
            <a:pPr>
              <a:lnSpc>
                <a:spcPct val="90000"/>
              </a:lnSpc>
              <a:spcBef>
                <a:spcPts val="1000"/>
              </a:spcBef>
            </a:pPr>
            <a:r>
              <a:rPr lang="zh-CN" altLang="en-US" sz="2800" dirty="0"/>
              <a:t>阿里</a:t>
            </a:r>
            <a:r>
              <a:rPr lang="en-US" altLang="zh-CN" sz="2800" dirty="0"/>
              <a:t>OCR</a:t>
            </a:r>
          </a:p>
          <a:p>
            <a:pPr>
              <a:lnSpc>
                <a:spcPct val="90000"/>
              </a:lnSpc>
              <a:spcBef>
                <a:spcPts val="1000"/>
              </a:spcBef>
            </a:pPr>
            <a:r>
              <a:rPr lang="en-US" altLang="zh-CN" sz="2800" dirty="0"/>
              <a:t>https://market.aliyun.com/aliyunocrnew</a:t>
            </a:r>
          </a:p>
          <a:p>
            <a:pPr>
              <a:lnSpc>
                <a:spcPct val="90000"/>
              </a:lnSpc>
              <a:spcBef>
                <a:spcPts val="1000"/>
              </a:spcBef>
            </a:pPr>
            <a:r>
              <a:rPr lang="zh-CN" altLang="en-US" sz="2800" dirty="0"/>
              <a:t>搜狗</a:t>
            </a:r>
            <a:r>
              <a:rPr lang="en-US" altLang="zh-CN" sz="2800" dirty="0"/>
              <a:t>OCR </a:t>
            </a:r>
          </a:p>
          <a:p>
            <a:pPr>
              <a:lnSpc>
                <a:spcPct val="90000"/>
              </a:lnSpc>
              <a:spcBef>
                <a:spcPts val="1000"/>
              </a:spcBef>
            </a:pPr>
            <a:r>
              <a:rPr lang="en-US" altLang="zh-CN" sz="2800" dirty="0"/>
              <a:t>http://ai.sogou.com/project/ocr </a:t>
            </a:r>
          </a:p>
          <a:p>
            <a:pPr>
              <a:lnSpc>
                <a:spcPct val="90000"/>
              </a:lnSpc>
              <a:spcBef>
                <a:spcPts val="1000"/>
              </a:spcBef>
            </a:pPr>
            <a:endParaRPr lang="zh-CN" altLang="en-US" sz="2800" dirty="0"/>
          </a:p>
        </p:txBody>
      </p:sp>
    </p:spTree>
    <p:extLst>
      <p:ext uri="{BB962C8B-B14F-4D97-AF65-F5344CB8AC3E}">
        <p14:creationId xmlns:p14="http://schemas.microsoft.com/office/powerpoint/2010/main" val="765897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a:xfrm>
            <a:off x="838200" y="365125"/>
            <a:ext cx="10515600" cy="1325563"/>
          </a:xfrm>
        </p:spPr>
        <p:txBody>
          <a:bodyPr/>
          <a:lstStyle/>
          <a:p>
            <a:r>
              <a:rPr lang="en-US" altLang="zh-CN" b="1" dirty="0"/>
              <a:t>5.</a:t>
            </a:r>
            <a:r>
              <a:rPr lang="zh-CN" altLang="en-US" b="1" dirty="0"/>
              <a:t>业内产品报价</a:t>
            </a:r>
          </a:p>
        </p:txBody>
      </p:sp>
      <p:graphicFrame>
        <p:nvGraphicFramePr>
          <p:cNvPr id="14" name="对象 13">
            <a:extLst>
              <a:ext uri="{FF2B5EF4-FFF2-40B4-BE49-F238E27FC236}">
                <a16:creationId xmlns:a16="http://schemas.microsoft.com/office/drawing/2014/main" id="{0A1C70EA-8A2A-4B95-B772-C8C1D32B56A7}"/>
              </a:ext>
            </a:extLst>
          </p:cNvPr>
          <p:cNvGraphicFramePr>
            <a:graphicFrameLocks noChangeAspect="1"/>
          </p:cNvGraphicFramePr>
          <p:nvPr>
            <p:extLst>
              <p:ext uri="{D42A27DB-BD31-4B8C-83A1-F6EECF244321}">
                <p14:modId xmlns:p14="http://schemas.microsoft.com/office/powerpoint/2010/main" val="3406962946"/>
              </p:ext>
            </p:extLst>
          </p:nvPr>
        </p:nvGraphicFramePr>
        <p:xfrm>
          <a:off x="1111189" y="2308899"/>
          <a:ext cx="4671180" cy="3724488"/>
        </p:xfrm>
        <a:graphic>
          <a:graphicData uri="http://schemas.openxmlformats.org/presentationml/2006/ole">
            <mc:AlternateContent xmlns:mc="http://schemas.openxmlformats.org/markup-compatibility/2006">
              <mc:Choice xmlns:v="urn:schemas-microsoft-com:vml" Requires="v">
                <p:oleObj spid="_x0000_s2052" name="Worksheet" r:id="rId4" imgW="3571783" imgH="2847844" progId="Excel.Sheet.12">
                  <p:embed/>
                </p:oleObj>
              </mc:Choice>
              <mc:Fallback>
                <p:oleObj name="Worksheet" r:id="rId4" imgW="3571783" imgH="2847844" progId="Excel.Sheet.12">
                  <p:embed/>
                  <p:pic>
                    <p:nvPicPr>
                      <p:cNvPr id="0" name=""/>
                      <p:cNvPicPr/>
                      <p:nvPr/>
                    </p:nvPicPr>
                    <p:blipFill>
                      <a:blip r:embed="rId5"/>
                      <a:stretch>
                        <a:fillRect/>
                      </a:stretch>
                    </p:blipFill>
                    <p:spPr>
                      <a:xfrm>
                        <a:off x="1111189" y="2308899"/>
                        <a:ext cx="4671180" cy="3724488"/>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9BB1DEB6-0D78-4525-8A40-778698F2DC42}"/>
              </a:ext>
            </a:extLst>
          </p:cNvPr>
          <p:cNvSpPr txBox="1"/>
          <p:nvPr/>
        </p:nvSpPr>
        <p:spPr>
          <a:xfrm>
            <a:off x="1111189" y="1690687"/>
            <a:ext cx="9771964" cy="996170"/>
          </a:xfrm>
          <a:prstGeom prst="rect">
            <a:avLst/>
          </a:prstGeom>
          <a:noFill/>
        </p:spPr>
        <p:txBody>
          <a:bodyPr wrap="square" rtlCol="0">
            <a:spAutoFit/>
          </a:bodyPr>
          <a:lstStyle/>
          <a:p>
            <a:pPr>
              <a:lnSpc>
                <a:spcPct val="90000"/>
              </a:lnSpc>
              <a:spcBef>
                <a:spcPts val="1000"/>
              </a:spcBef>
            </a:pPr>
            <a:r>
              <a:rPr lang="en-US" altLang="zh-CN" sz="2800" b="1" dirty="0"/>
              <a:t>OCR</a:t>
            </a:r>
            <a:r>
              <a:rPr lang="zh-CN" altLang="en-US" sz="2800" b="1" dirty="0"/>
              <a:t>厂商类目与价格</a:t>
            </a:r>
            <a:endParaRPr lang="en-US" altLang="zh-CN" sz="2800" b="1" dirty="0"/>
          </a:p>
          <a:p>
            <a:pPr>
              <a:lnSpc>
                <a:spcPct val="90000"/>
              </a:lnSpc>
              <a:spcBef>
                <a:spcPts val="1000"/>
              </a:spcBef>
            </a:pPr>
            <a:endParaRPr lang="zh-CN" altLang="en-US" sz="2800" dirty="0"/>
          </a:p>
        </p:txBody>
      </p:sp>
    </p:spTree>
    <p:extLst>
      <p:ext uri="{BB962C8B-B14F-4D97-AF65-F5344CB8AC3E}">
        <p14:creationId xmlns:p14="http://schemas.microsoft.com/office/powerpoint/2010/main" val="2054120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文档文本和场景文本</a:t>
            </a:r>
            <a:endParaRPr lang="en-US" altLang="zh-CN" dirty="0"/>
          </a:p>
        </p:txBody>
      </p:sp>
      <p:pic>
        <p:nvPicPr>
          <p:cNvPr id="4" name="图片 3">
            <a:extLst>
              <a:ext uri="{FF2B5EF4-FFF2-40B4-BE49-F238E27FC236}">
                <a16:creationId xmlns:a16="http://schemas.microsoft.com/office/drawing/2014/main" id="{8EBE3082-24C2-4C0B-8C29-F94476181283}"/>
              </a:ext>
            </a:extLst>
          </p:cNvPr>
          <p:cNvPicPr>
            <a:picLocks noChangeAspect="1"/>
          </p:cNvPicPr>
          <p:nvPr/>
        </p:nvPicPr>
        <p:blipFill>
          <a:blip r:embed="rId2"/>
          <a:stretch>
            <a:fillRect/>
          </a:stretch>
        </p:blipFill>
        <p:spPr>
          <a:xfrm>
            <a:off x="4350058" y="2157116"/>
            <a:ext cx="7651950" cy="4481577"/>
          </a:xfrm>
          <a:prstGeom prst="rect">
            <a:avLst/>
          </a:prstGeom>
        </p:spPr>
      </p:pic>
    </p:spTree>
    <p:extLst>
      <p:ext uri="{BB962C8B-B14F-4D97-AF65-F5344CB8AC3E}">
        <p14:creationId xmlns:p14="http://schemas.microsoft.com/office/powerpoint/2010/main" val="2987630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9E79C-8709-488F-8928-D2D908AAD5F6}"/>
              </a:ext>
            </a:extLst>
          </p:cNvPr>
          <p:cNvSpPr>
            <a:spLocks noGrp="1"/>
          </p:cNvSpPr>
          <p:nvPr>
            <p:ph type="title"/>
          </p:nvPr>
        </p:nvSpPr>
        <p:spPr/>
        <p:txBody>
          <a:bodyPr/>
          <a:lstStyle/>
          <a:p>
            <a:r>
              <a:rPr lang="en-US" altLang="zh-CN" b="1" dirty="0"/>
              <a:t>2.</a:t>
            </a:r>
            <a:r>
              <a:rPr lang="zh-CN" altLang="en-US" b="1" dirty="0"/>
              <a:t> </a:t>
            </a:r>
            <a:r>
              <a:rPr lang="en-US" altLang="zh-CN" b="1" dirty="0"/>
              <a:t>OCR</a:t>
            </a:r>
            <a:r>
              <a:rPr lang="zh-CN" altLang="en-US" b="1" dirty="0"/>
              <a:t>常用的神经网络模型</a:t>
            </a:r>
          </a:p>
        </p:txBody>
      </p:sp>
      <p:sp>
        <p:nvSpPr>
          <p:cNvPr id="3" name="内容占位符 2">
            <a:extLst>
              <a:ext uri="{FF2B5EF4-FFF2-40B4-BE49-F238E27FC236}">
                <a16:creationId xmlns:a16="http://schemas.microsoft.com/office/drawing/2014/main" id="{8A65BF76-8F0A-45B8-A9D6-D9007D28F97C}"/>
              </a:ext>
            </a:extLst>
          </p:cNvPr>
          <p:cNvSpPr>
            <a:spLocks noGrp="1"/>
          </p:cNvSpPr>
          <p:nvPr>
            <p:ph idx="1"/>
          </p:nvPr>
        </p:nvSpPr>
        <p:spPr>
          <a:xfrm>
            <a:off x="838200" y="1825624"/>
            <a:ext cx="10515600" cy="5116713"/>
          </a:xfrm>
        </p:spPr>
        <p:txBody>
          <a:bodyPr>
            <a:normAutofit/>
          </a:bodyPr>
          <a:lstStyle/>
          <a:p>
            <a:pPr marL="0" indent="0">
              <a:buNone/>
            </a:pPr>
            <a:r>
              <a:rPr lang="zh-CN" altLang="en-US" dirty="0"/>
              <a:t>场景文本检测面临的挑战：</a:t>
            </a:r>
            <a:endParaRPr lang="en-US" altLang="zh-CN" dirty="0"/>
          </a:p>
          <a:p>
            <a:pPr marL="0" indent="0">
              <a:buNone/>
            </a:pPr>
            <a:r>
              <a:rPr lang="zh-CN" altLang="en-US" b="1" dirty="0"/>
              <a:t>（</a:t>
            </a:r>
            <a:r>
              <a:rPr lang="en-US" altLang="zh-CN" b="1" dirty="0"/>
              <a:t>1</a:t>
            </a:r>
            <a:r>
              <a:rPr lang="zh-CN" altLang="en-US" b="1" dirty="0"/>
              <a:t>）复杂性：</a:t>
            </a:r>
            <a:r>
              <a:rPr lang="zh-CN" altLang="en-US" dirty="0"/>
              <a:t>在自然环境中，出现了许多人造物体，例如建筑物，符号和绘画，其具有与文本相似的结构和外观。文本本身通常被布置以便于阅读。场景复杂性的挑战在于周围的场景使得难以将文本与非文本区分开。</a:t>
            </a:r>
            <a:endParaRPr lang="en-US" altLang="zh-CN" dirty="0"/>
          </a:p>
          <a:p>
            <a:pPr marL="0" indent="0">
              <a:buNone/>
            </a:pPr>
            <a:endParaRPr lang="en-US" altLang="zh-CN" dirty="0"/>
          </a:p>
          <a:p>
            <a:pPr marL="0" indent="0">
              <a:buNone/>
            </a:pPr>
            <a:r>
              <a:rPr lang="zh-CN" altLang="en-US" b="1" dirty="0"/>
              <a:t>（</a:t>
            </a:r>
            <a:r>
              <a:rPr lang="en-US" altLang="zh-CN" b="1" dirty="0"/>
              <a:t>2</a:t>
            </a:r>
            <a:r>
              <a:rPr lang="zh-CN" altLang="en-US" b="1" dirty="0"/>
              <a:t>）照明不均匀：</a:t>
            </a:r>
            <a:r>
              <a:rPr lang="zh-CN" altLang="en-US" dirty="0"/>
              <a:t>当在野外捕捉图像时，由于照明和感觉装置的不均匀响应，不均匀的照明是常见的。不均匀的照明引入了颜色失真和视觉特征的恶化，因此引入了错误的检测，分割和识别结果。</a:t>
            </a:r>
          </a:p>
        </p:txBody>
      </p:sp>
    </p:spTree>
    <p:extLst>
      <p:ext uri="{BB962C8B-B14F-4D97-AF65-F5344CB8AC3E}">
        <p14:creationId xmlns:p14="http://schemas.microsoft.com/office/powerpoint/2010/main" val="18600129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3601</Words>
  <Application>Microsoft Office PowerPoint</Application>
  <PresentationFormat>宽屏</PresentationFormat>
  <Paragraphs>323</Paragraphs>
  <Slides>73</Slides>
  <Notes>37</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78" baseType="lpstr">
      <vt:lpstr>等线</vt:lpstr>
      <vt:lpstr>等线 Light</vt:lpstr>
      <vt:lpstr>Arial</vt:lpstr>
      <vt:lpstr>Office 主题​​</vt:lpstr>
      <vt:lpstr>Worksheet</vt:lpstr>
      <vt:lpstr>基于深度学习的场景文本识别调研</vt:lpstr>
      <vt:lpstr>概述</vt:lpstr>
      <vt:lpstr>1. OCR的兴起背景与研究意义</vt:lpstr>
      <vt:lpstr>1. OCR的兴起背景与研究意义</vt:lpstr>
      <vt:lpstr>1. OCR的兴起背景与研究意义</vt:lpstr>
      <vt:lpstr>1. OCR的兴起背景与研究意义</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2. OCR常用的神经网络模型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3. OCR研究的近几年检测与识别模型</vt:lpstr>
      <vt:lpstr>4.数据集介绍</vt:lpstr>
      <vt:lpstr>4.数据集介绍</vt:lpstr>
      <vt:lpstr>4.数据集介绍</vt:lpstr>
      <vt:lpstr>4.数据集介绍</vt:lpstr>
      <vt:lpstr>4.数据集介绍</vt:lpstr>
      <vt:lpstr>4.数据集介绍</vt:lpstr>
      <vt:lpstr>4.数据集介绍</vt:lpstr>
      <vt:lpstr>4.数据集介绍</vt:lpstr>
      <vt:lpstr>4.数据集介绍</vt:lpstr>
      <vt:lpstr>4.数据集介绍</vt:lpstr>
      <vt:lpstr>4.数据集介绍</vt:lpstr>
      <vt:lpstr>5.典型应用场景</vt:lpstr>
      <vt:lpstr>5.业内产品报价</vt:lpstr>
      <vt:lpstr>5.业内产品报价</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基于深度学习的场景文本识别调研</dc:title>
  <dc:creator>1</dc:creator>
  <cp:lastModifiedBy>1</cp:lastModifiedBy>
  <cp:revision>30</cp:revision>
  <dcterms:created xsi:type="dcterms:W3CDTF">2019-03-04T02:54:08Z</dcterms:created>
  <dcterms:modified xsi:type="dcterms:W3CDTF">2019-03-06T04:29:05Z</dcterms:modified>
</cp:coreProperties>
</file>